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A36CCE-FA5E-49CA-8C98-61ECCB609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0CF24D-074C-4D38-985B-9FEFF8C4F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7D8977-4EA6-4719-927B-6B75A12D0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3071FD-77D5-41B5-A5D3-140C5747F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411379-EE90-4FE3-8117-21C9C3C02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69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D3A373-797A-45EA-9D59-A34D2D588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A98093-0812-40F7-B261-2AA3F409EA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4BF7B9-64A9-495E-AD85-A042CB5A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0F60F0-BD26-4C24-BEC2-E70A01A3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AC871-4C74-48F4-80CF-75DF84AF7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37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E5E594E-F818-4E4A-A224-8F1477D7C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5F5613-4BDA-4A51-BD44-5E85B725B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2DFF96-188F-4C1C-8642-A30FA7D4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6E0A3B-D4CD-437D-A12D-A320DF9A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87B91E-6937-4129-BA5A-6D96666C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15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708D39-0259-4DAD-8148-47E719759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E5B110-1C7D-4EEE-93CE-AA5E30F04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6B7462-7933-4C22-8EFA-37E593C4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C14D47-167F-415D-A6FF-5C5DD5A5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D6D363-137E-412F-9B6F-83A8D91A6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25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D319D-ABEB-4227-9EEE-38C252A64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647AD-6B83-4EB4-AF12-F345F2245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88EF90-C94B-48D1-9DED-9A555CD14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F82AB4-9A1C-4BC0-B217-AA6BDA45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AD1950-E7B6-4A4D-B780-2DA51324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68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C69EA4-3218-494D-8BAB-F6246364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93EA0A-F0DD-4514-A2BE-4F0B517A3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F38B89-2243-4335-964C-93148E5E3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686DC8-E033-4F7D-BA60-877080E3E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738D9F-12B8-4C6A-9E23-625288C72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8B2AAFA-FCEE-4A8C-98A4-085EE2CD4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29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B99FE9-BD4E-4A11-855B-D0CB2A4FE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680FA8-2B9A-44D1-8BE0-5C15E9955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2056D5-8A02-4E89-92A2-B08F5AA93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8E8116D-5DFC-44E3-88EA-8BB63A4E9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BBE491-72CD-4CF6-8B25-E98C05429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27202B5-89DE-492A-9E00-F97E4D8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08BEFC-85C3-42D0-9CC0-45A375977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CFDC3B-DA0B-40FA-B517-73E5C535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54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D1BB16-3EAF-4288-BD12-E23E679FB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D8C680-BE81-4176-B272-FD480F3B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F633669-36D3-4536-A931-A95A3082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94F90A-3858-4259-8539-818E1A2F9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78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097AA06-FDE6-4BB6-9E11-D8743CC8E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5F18448-0DEA-4742-8187-364ADEC8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C325BB-411C-44C4-B43D-B33E7859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63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C808CB-2F8D-45F9-B2ED-33CF0CC54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C6CDE1-ED16-4979-A34C-5F52DB36E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EED508-9EC2-420C-B4B6-264A2467F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06CAC0-9E9B-4C34-8F31-71FAC8A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013D53-BE44-4C0E-AB27-8A913AC23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5100A2-0C71-4B93-A62A-3E801DA5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34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BC574-D72B-4381-80BA-8322C5C9B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E95BBC-E852-4173-A796-C7D9DA566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41F99-5CBC-452A-8ED7-418AD87AF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88FB1B-71AA-43F7-AD48-959C84832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E33FCC-DEC3-4B76-BFDF-623FDB88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0119BB-2293-4F5C-8862-D29C014A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05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BA4D680-E9F6-4007-8492-03DF27616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642F21-6F65-4DE9-844E-4D4FF5FD2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15287C-E982-4B8E-AE89-7C0A9289D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BD58F-87C4-4883-9BD1-1401F7FA9A88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41D198-B235-4490-B75C-6159D45F0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676DB1-E946-4824-914E-79DD48B371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507D1-43E7-448E-9B1A-CBD83C4C42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82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58B6E3-4046-400E-B13C-25AE58FAA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418" y="316775"/>
            <a:ext cx="9902182" cy="582386"/>
          </a:xfrm>
        </p:spPr>
        <p:txBody>
          <a:bodyPr>
            <a:norm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　横手市孤独・孤立（ひきこもり）対策推進体制</a:t>
            </a:r>
            <a:endParaRPr kumimoji="1" lang="ja-JP" altLang="en-US" sz="13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A73185A-A99D-4DFC-98A1-71E7220C061B}"/>
              </a:ext>
            </a:extLst>
          </p:cNvPr>
          <p:cNvSpPr/>
          <p:nvPr/>
        </p:nvSpPr>
        <p:spPr>
          <a:xfrm>
            <a:off x="955415" y="762646"/>
            <a:ext cx="10154771" cy="627941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</a:rPr>
              <a:t>・官民の支援機関の連携による相談支援体制を構築するとともに、自律</a:t>
            </a:r>
            <a:r>
              <a:rPr lang="ja-JP" altLang="en-US" b="1" dirty="0">
                <a:solidFill>
                  <a:schemeClr val="tx1"/>
                </a:solidFill>
              </a:rPr>
              <a:t>に向けた伴走支援を行う</a:t>
            </a:r>
            <a:endParaRPr lang="en-US" altLang="ja-JP" b="1" dirty="0">
              <a:solidFill>
                <a:schemeClr val="tx1"/>
              </a:solidFill>
            </a:endParaRPr>
          </a:p>
          <a:p>
            <a:r>
              <a:rPr kumimoji="1" lang="ja-JP" altLang="en-US" b="1" dirty="0">
                <a:solidFill>
                  <a:schemeClr val="tx1"/>
                </a:solidFill>
              </a:rPr>
              <a:t>・誰ひとり取り残さない社会を目指し、周知啓発を行う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D2EC7D5-4F94-4A1A-9669-E9FB08B79680}"/>
              </a:ext>
            </a:extLst>
          </p:cNvPr>
          <p:cNvGrpSpPr/>
          <p:nvPr/>
        </p:nvGrpSpPr>
        <p:grpSpPr>
          <a:xfrm>
            <a:off x="8932332" y="2263775"/>
            <a:ext cx="2798634" cy="1551360"/>
            <a:chOff x="8893813" y="4419879"/>
            <a:chExt cx="2798634" cy="1551360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C89910F8-422D-4DCA-84D8-CD79778191A2}"/>
                </a:ext>
              </a:extLst>
            </p:cNvPr>
            <p:cNvSpPr/>
            <p:nvPr/>
          </p:nvSpPr>
          <p:spPr>
            <a:xfrm>
              <a:off x="8893813" y="5064154"/>
              <a:ext cx="2798634" cy="90708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</a:rPr>
                <a:t>・不登校児童生徒とその保護者への相談支援</a:t>
              </a:r>
              <a:endParaRPr lang="en-US" altLang="ja-JP" sz="1400" dirty="0">
                <a:solidFill>
                  <a:schemeClr val="tx1"/>
                </a:solidFill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</a:rPr>
                <a:t>・かがやき教室での学びの保証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7D7934C-C50E-4437-8711-71AB04360ACD}"/>
                </a:ext>
              </a:extLst>
            </p:cNvPr>
            <p:cNvSpPr txBox="1"/>
            <p:nvPr/>
          </p:nvSpPr>
          <p:spPr>
            <a:xfrm>
              <a:off x="9385100" y="4419879"/>
              <a:ext cx="1833090" cy="6463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/>
                <a:t>教育委員会</a:t>
              </a:r>
              <a:endParaRPr kumimoji="1" lang="en-US" altLang="ja-JP" b="1" dirty="0"/>
            </a:p>
            <a:p>
              <a:pPr algn="ctr"/>
              <a:r>
                <a:rPr lang="ja-JP" altLang="en-US" b="1" dirty="0"/>
                <a:t>小中学校</a:t>
              </a:r>
              <a:endParaRPr kumimoji="1" lang="en-US" altLang="ja-JP" b="1" dirty="0"/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C04895A-82F7-4D97-ABF8-0D87473FFEF4}"/>
              </a:ext>
            </a:extLst>
          </p:cNvPr>
          <p:cNvGrpSpPr/>
          <p:nvPr/>
        </p:nvGrpSpPr>
        <p:grpSpPr>
          <a:xfrm>
            <a:off x="461034" y="1434835"/>
            <a:ext cx="7586236" cy="2689879"/>
            <a:chOff x="329132" y="1338020"/>
            <a:chExt cx="7586236" cy="2689879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A0A3B359-F8BF-4FC6-AB47-68D34CBF1ADB}"/>
                </a:ext>
              </a:extLst>
            </p:cNvPr>
            <p:cNvGrpSpPr/>
            <p:nvPr/>
          </p:nvGrpSpPr>
          <p:grpSpPr>
            <a:xfrm>
              <a:off x="329132" y="1338020"/>
              <a:ext cx="7586236" cy="2689879"/>
              <a:chOff x="155439" y="472189"/>
              <a:chExt cx="7775344" cy="2884347"/>
            </a:xfrm>
          </p:grpSpPr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7A4C5B1D-6FA0-4FC9-8DC9-769CD3F492EF}"/>
                  </a:ext>
                </a:extLst>
              </p:cNvPr>
              <p:cNvSpPr/>
              <p:nvPr/>
            </p:nvSpPr>
            <p:spPr>
              <a:xfrm>
                <a:off x="392115" y="1956596"/>
                <a:ext cx="3109877" cy="1300857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dirty="0">
                    <a:solidFill>
                      <a:schemeClr val="tx1"/>
                    </a:solidFill>
                  </a:rPr>
                  <a:t>・事業の企画調整</a:t>
                </a:r>
                <a:endParaRPr kumimoji="1"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・ひきこもり相談支援連絡協議会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・住民向け講演会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・支援者向け研修会、意見交換会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・当事者会、家族会等への支援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D61A801F-7C40-4701-8691-664B4E191CDD}"/>
                  </a:ext>
                </a:extLst>
              </p:cNvPr>
              <p:cNvSpPr/>
              <p:nvPr/>
            </p:nvSpPr>
            <p:spPr>
              <a:xfrm>
                <a:off x="3823875" y="1883383"/>
                <a:ext cx="3845727" cy="1398018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dirty="0">
                    <a:solidFill>
                      <a:schemeClr val="tx1"/>
                    </a:solidFill>
                  </a:rPr>
                  <a:t>・来所、電話、訪問によるカウンセリング</a:t>
                </a:r>
                <a:endParaRPr kumimoji="1"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・本人や家族を取り巻く環境調整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kumimoji="1" lang="ja-JP" altLang="en-US" sz="1400" dirty="0">
                    <a:solidFill>
                      <a:schemeClr val="tx1"/>
                    </a:solidFill>
                  </a:rPr>
                  <a:t>・居場所の提供</a:t>
                </a:r>
                <a:endParaRPr kumimoji="1"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・かがやき教室、小中学校、教育委員会等</a:t>
                </a:r>
                <a:endParaRPr lang="en-US" altLang="ja-JP" sz="1400" dirty="0">
                  <a:solidFill>
                    <a:schemeClr val="tx1"/>
                  </a:solidFill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</a:rPr>
                  <a:t>　と連携し不登校から切れ目なく支援</a:t>
                </a:r>
                <a:endParaRPr kumimoji="1" lang="en-US" altLang="ja-JP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D00FDEC-18BB-4909-9CFA-DD31DAE83FBB}"/>
                  </a:ext>
                </a:extLst>
              </p:cNvPr>
              <p:cNvSpPr txBox="1"/>
              <p:nvPr/>
            </p:nvSpPr>
            <p:spPr>
              <a:xfrm>
                <a:off x="4049021" y="1329544"/>
                <a:ext cx="3406041" cy="6270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b="1" dirty="0" err="1"/>
                  <a:t>Yotte</a:t>
                </a:r>
                <a:r>
                  <a:rPr kumimoji="1" lang="ja-JP" altLang="en-US" b="1" dirty="0"/>
                  <a:t>・</a:t>
                </a:r>
                <a:r>
                  <a:rPr kumimoji="1" lang="en-US" altLang="ja-JP" b="1" dirty="0" err="1"/>
                  <a:t>Cotto</a:t>
                </a:r>
                <a:r>
                  <a:rPr kumimoji="1" lang="ja-JP" altLang="en-US" sz="1100" b="1" dirty="0"/>
                  <a:t>（こども・若者相談窓口）</a:t>
                </a:r>
                <a:endParaRPr kumimoji="1" lang="en-US" altLang="ja-JP" sz="1100" b="1" dirty="0"/>
              </a:p>
              <a:p>
                <a:pPr algn="ctr"/>
                <a:r>
                  <a:rPr kumimoji="1" lang="ja-JP" altLang="en-US" sz="1400" b="1" dirty="0"/>
                  <a:t>（</a:t>
                </a:r>
                <a:r>
                  <a:rPr kumimoji="1" lang="en-US" altLang="ja-JP" sz="1400" b="1" dirty="0"/>
                  <a:t>Y2</a:t>
                </a:r>
                <a:r>
                  <a:rPr kumimoji="1" lang="ja-JP" altLang="en-US" sz="1400" b="1" dirty="0"/>
                  <a:t>ぷらざ１階）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168F41F-F89C-4B9C-A2A3-152F7455EBEF}"/>
                  </a:ext>
                </a:extLst>
              </p:cNvPr>
              <p:cNvSpPr txBox="1"/>
              <p:nvPr/>
            </p:nvSpPr>
            <p:spPr>
              <a:xfrm>
                <a:off x="725560" y="1372879"/>
                <a:ext cx="2567160" cy="6270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b="1" dirty="0"/>
                  <a:t>まるごと福祉課</a:t>
                </a:r>
                <a:endParaRPr kumimoji="1" lang="en-US" altLang="ja-JP" b="1" dirty="0"/>
              </a:p>
              <a:p>
                <a:pPr algn="ctr"/>
                <a:r>
                  <a:rPr lang="ja-JP" altLang="en-US" sz="1400" b="1" dirty="0"/>
                  <a:t>（市役所本庁舎４階）</a:t>
                </a:r>
                <a:endParaRPr kumimoji="1" lang="ja-JP" altLang="en-US" sz="1400" b="1" dirty="0"/>
              </a:p>
            </p:txBody>
          </p:sp>
          <p:sp>
            <p:nvSpPr>
              <p:cNvPr id="21" name="四角形: 角を丸くする 20">
                <a:extLst>
                  <a:ext uri="{FF2B5EF4-FFF2-40B4-BE49-F238E27FC236}">
                    <a16:creationId xmlns:a16="http://schemas.microsoft.com/office/drawing/2014/main" id="{80D0355B-D2D5-431C-BDB2-596CB3F39214}"/>
                  </a:ext>
                </a:extLst>
              </p:cNvPr>
              <p:cNvSpPr/>
              <p:nvPr/>
            </p:nvSpPr>
            <p:spPr>
              <a:xfrm>
                <a:off x="155439" y="472189"/>
                <a:ext cx="7775344" cy="2884347"/>
              </a:xfrm>
              <a:prstGeom prst="roundRect">
                <a:avLst/>
              </a:prstGeom>
              <a:noFill/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539BD08F-8114-47FD-88FA-2E07043B8AAB}"/>
                </a:ext>
              </a:extLst>
            </p:cNvPr>
            <p:cNvSpPr txBox="1"/>
            <p:nvPr/>
          </p:nvSpPr>
          <p:spPr>
            <a:xfrm>
              <a:off x="1364542" y="1439160"/>
              <a:ext cx="5515416" cy="6463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/>
                <a:t>横手市ひきこもり地域支援センター　</a:t>
              </a:r>
              <a:r>
                <a:rPr kumimoji="1" lang="ja-JP" altLang="en-US" sz="1200" b="1" dirty="0"/>
                <a:t>市役所本庁舎４階まるごと福祉課内（電話</a:t>
              </a:r>
              <a:r>
                <a:rPr kumimoji="1" lang="en-US" altLang="ja-JP" sz="1200" b="1" dirty="0"/>
                <a:t>0182-23-5881</a:t>
              </a:r>
              <a:r>
                <a:rPr kumimoji="1" lang="ja-JP" altLang="en-US" sz="1200" b="1" dirty="0"/>
                <a:t>）</a:t>
              </a:r>
              <a:endParaRPr kumimoji="1" lang="ja-JP" altLang="en-US" sz="2400" b="1" dirty="0"/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34072AA-9A09-4C35-9CAA-66599B4F18F0}"/>
              </a:ext>
            </a:extLst>
          </p:cNvPr>
          <p:cNvSpPr txBox="1"/>
          <p:nvPr/>
        </p:nvSpPr>
        <p:spPr>
          <a:xfrm>
            <a:off x="8390661" y="170329"/>
            <a:ext cx="3187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健康福祉部まるごと福祉課資料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767E6CE4-6C1E-478E-9C93-BF6869846BD2}"/>
              </a:ext>
            </a:extLst>
          </p:cNvPr>
          <p:cNvGrpSpPr/>
          <p:nvPr/>
        </p:nvGrpSpPr>
        <p:grpSpPr>
          <a:xfrm>
            <a:off x="363024" y="4401823"/>
            <a:ext cx="11339552" cy="2283078"/>
            <a:chOff x="372850" y="4387964"/>
            <a:chExt cx="11339552" cy="2283078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6C932D27-C271-491A-AC99-582F51836091}"/>
                </a:ext>
              </a:extLst>
            </p:cNvPr>
            <p:cNvGrpSpPr/>
            <p:nvPr/>
          </p:nvGrpSpPr>
          <p:grpSpPr>
            <a:xfrm>
              <a:off x="372850" y="4387964"/>
              <a:ext cx="11339552" cy="2283078"/>
              <a:chOff x="372850" y="4387964"/>
              <a:chExt cx="11339552" cy="2283078"/>
            </a:xfrm>
          </p:grpSpPr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562C498B-A0FB-4A07-96A0-C99D011F3119}"/>
                  </a:ext>
                </a:extLst>
              </p:cNvPr>
              <p:cNvGrpSpPr/>
              <p:nvPr/>
            </p:nvGrpSpPr>
            <p:grpSpPr>
              <a:xfrm>
                <a:off x="372850" y="4387964"/>
                <a:ext cx="11339552" cy="2283078"/>
                <a:chOff x="361611" y="4276899"/>
                <a:chExt cx="11309190" cy="2283078"/>
              </a:xfrm>
            </p:grpSpPr>
            <p:sp>
              <p:nvSpPr>
                <p:cNvPr id="17" name="テキスト ボックス 16">
                  <a:extLst>
                    <a:ext uri="{FF2B5EF4-FFF2-40B4-BE49-F238E27FC236}">
                      <a16:creationId xmlns:a16="http://schemas.microsoft.com/office/drawing/2014/main" id="{8C3295FF-D706-4405-B13B-5A79CC5C2BF5}"/>
                    </a:ext>
                  </a:extLst>
                </p:cNvPr>
                <p:cNvSpPr txBox="1"/>
                <p:nvPr/>
              </p:nvSpPr>
              <p:spPr>
                <a:xfrm>
                  <a:off x="3810105" y="4897984"/>
                  <a:ext cx="1898647" cy="1661993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 dirty="0"/>
                    <a:t>ふくしの窓口</a:t>
                  </a:r>
                  <a:endParaRPr kumimoji="1" lang="en-US" altLang="ja-JP" b="1" dirty="0"/>
                </a:p>
                <a:p>
                  <a:pPr algn="ctr"/>
                  <a:r>
                    <a:rPr kumimoji="1" lang="ja-JP" altLang="en-US" sz="1200" b="1" dirty="0"/>
                    <a:t>（市役所本庁舎）</a:t>
                  </a:r>
                  <a:endParaRPr kumimoji="1" lang="en-US" altLang="ja-JP" sz="1200" b="1" dirty="0"/>
                </a:p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</a:rPr>
                    <a:t>・生活が苦しい</a:t>
                  </a:r>
                  <a:endParaRPr kumimoji="1" lang="en-US" altLang="ja-JP" sz="1200" dirty="0">
                    <a:solidFill>
                      <a:schemeClr val="tx1"/>
                    </a:solidFill>
                  </a:endParaRPr>
                </a:p>
                <a:p>
                  <a:r>
                    <a:rPr lang="ja-JP" altLang="en-US" sz="1200" dirty="0">
                      <a:solidFill>
                        <a:schemeClr val="tx1"/>
                      </a:solidFill>
                    </a:rPr>
                    <a:t>・住むところがない</a:t>
                  </a:r>
                  <a:endParaRPr lang="en-US" altLang="ja-JP" sz="1200" dirty="0">
                    <a:solidFill>
                      <a:schemeClr val="tx1"/>
                    </a:solidFill>
                  </a:endParaRPr>
                </a:p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</a:rPr>
                    <a:t>・相談先が分からない</a:t>
                  </a:r>
                </a:p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</a:rPr>
                    <a:t>・家族がひきこもっている</a:t>
                  </a:r>
                  <a:endParaRPr kumimoji="1" lang="en-US" altLang="ja-JP" sz="1200" dirty="0">
                    <a:solidFill>
                      <a:schemeClr val="tx1"/>
                    </a:solidFill>
                  </a:endParaRPr>
                </a:p>
                <a:p>
                  <a:r>
                    <a:rPr lang="ja-JP" altLang="en-US" sz="1200" dirty="0"/>
                    <a:t>・きっかけが欲しい</a:t>
                  </a:r>
                  <a:endParaRPr kumimoji="1" lang="en-US" altLang="ja-JP" sz="12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" name="テキスト ボックス 37">
                  <a:extLst>
                    <a:ext uri="{FF2B5EF4-FFF2-40B4-BE49-F238E27FC236}">
                      <a16:creationId xmlns:a16="http://schemas.microsoft.com/office/drawing/2014/main" id="{0525686F-AA6E-4086-9E5D-1F8DCEB9DC32}"/>
                    </a:ext>
                  </a:extLst>
                </p:cNvPr>
                <p:cNvSpPr txBox="1"/>
                <p:nvPr/>
              </p:nvSpPr>
              <p:spPr>
                <a:xfrm>
                  <a:off x="1782988" y="4394631"/>
                  <a:ext cx="3955199" cy="46166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2400" b="1" dirty="0"/>
                    <a:t>ひきこもり相談支援機関</a:t>
                  </a:r>
                </a:p>
              </p:txBody>
            </p:sp>
            <p:sp>
              <p:nvSpPr>
                <p:cNvPr id="41" name="テキスト ボックス 40">
                  <a:extLst>
                    <a:ext uri="{FF2B5EF4-FFF2-40B4-BE49-F238E27FC236}">
                      <a16:creationId xmlns:a16="http://schemas.microsoft.com/office/drawing/2014/main" id="{9710E764-EA4E-4C72-AC7A-B79CE4F93D5D}"/>
                    </a:ext>
                  </a:extLst>
                </p:cNvPr>
                <p:cNvSpPr txBox="1"/>
                <p:nvPr/>
              </p:nvSpPr>
              <p:spPr>
                <a:xfrm>
                  <a:off x="5803343" y="4812518"/>
                  <a:ext cx="1873969" cy="1661993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 dirty="0"/>
                    <a:t>健康推進課</a:t>
                  </a:r>
                  <a:endParaRPr kumimoji="1" lang="en-US" altLang="ja-JP" b="1" dirty="0"/>
                </a:p>
                <a:p>
                  <a:pPr algn="ctr"/>
                  <a:r>
                    <a:rPr lang="ja-JP" altLang="en-US" b="1" dirty="0"/>
                    <a:t>市民サービス課</a:t>
                  </a:r>
                  <a:endParaRPr lang="en-US" altLang="ja-JP" b="1" dirty="0"/>
                </a:p>
                <a:p>
                  <a:pPr algn="ctr"/>
                  <a:r>
                    <a:rPr kumimoji="1" lang="ja-JP" altLang="en-US" b="1" dirty="0"/>
                    <a:t>横手保健所</a:t>
                  </a:r>
                  <a:endParaRPr kumimoji="1" lang="en-US" altLang="ja-JP" b="1" dirty="0"/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rPr>
                    <a:t>・話を聞いてほしい</a:t>
                  </a:r>
                  <a:endParaRPr kumimoji="1" lang="en-US" altLang="ja-JP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ja-JP" altLang="en-US" sz="1200" dirty="0">
                      <a:solidFill>
                        <a:prstClr val="black"/>
                      </a:solidFill>
                      <a:latin typeface="游ゴシック" panose="020F0502020204030204"/>
                      <a:ea typeface="游ゴシック" panose="020B0400000000000000" pitchFamily="50" charset="-128"/>
                    </a:rPr>
                    <a:t>・不安で眠れない</a:t>
                  </a:r>
                  <a:endParaRPr lang="en-US" altLang="ja-JP" sz="1200" dirty="0">
                    <a:solidFill>
                      <a:prstClr val="black"/>
                    </a:solidFill>
                    <a:latin typeface="游ゴシック" panose="020F0502020204030204"/>
                    <a:ea typeface="游ゴシック" panose="020B0400000000000000" pitchFamily="50" charset="-128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rPr>
                    <a:t>・落ち込んでいる</a:t>
                  </a:r>
                  <a:endParaRPr kumimoji="1" lang="en-US" altLang="ja-JP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rPr>
                    <a:t>・家族を受診させたい</a:t>
                  </a:r>
                  <a:endParaRPr kumimoji="1" lang="en-US" altLang="ja-JP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45" name="テキスト ボックス 44">
                  <a:extLst>
                    <a:ext uri="{FF2B5EF4-FFF2-40B4-BE49-F238E27FC236}">
                      <a16:creationId xmlns:a16="http://schemas.microsoft.com/office/drawing/2014/main" id="{31DF5D6F-BC08-4676-AED9-955268C8AEAB}"/>
                    </a:ext>
                  </a:extLst>
                </p:cNvPr>
                <p:cNvSpPr txBox="1"/>
                <p:nvPr/>
              </p:nvSpPr>
              <p:spPr>
                <a:xfrm>
                  <a:off x="9907634" y="4373249"/>
                  <a:ext cx="1536308" cy="1292662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 dirty="0"/>
                    <a:t>福祉事務所</a:t>
                  </a:r>
                  <a:endParaRPr kumimoji="1" lang="en-US" altLang="ja-JP" b="1" dirty="0"/>
                </a:p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</a:rPr>
                    <a:t>・</a:t>
                  </a:r>
                  <a:r>
                    <a:rPr lang="ja-JP" altLang="en-US" sz="1200" dirty="0">
                      <a:solidFill>
                        <a:schemeClr val="tx1"/>
                      </a:solidFill>
                    </a:rPr>
                    <a:t>生活保護を受けたい</a:t>
                  </a:r>
                  <a:endParaRPr lang="en-US" altLang="ja-JP" sz="1200" dirty="0">
                    <a:solidFill>
                      <a:schemeClr val="tx1"/>
                    </a:solidFill>
                  </a:endParaRPr>
                </a:p>
                <a:p>
                  <a:r>
                    <a:rPr kumimoji="1" lang="ja-JP" altLang="en-US" sz="1200" dirty="0">
                      <a:solidFill>
                        <a:schemeClr val="tx1"/>
                      </a:solidFill>
                    </a:rPr>
                    <a:t>・障がいサービスを利用したい</a:t>
                  </a:r>
                  <a:endParaRPr kumimoji="1" lang="en-US" altLang="ja-JP" sz="1200" dirty="0">
                    <a:solidFill>
                      <a:schemeClr val="tx1"/>
                    </a:solidFill>
                  </a:endParaRPr>
                </a:p>
                <a:p>
                  <a:r>
                    <a:rPr lang="ja-JP" altLang="en-US" sz="1200" dirty="0"/>
                    <a:t>・施設に入りたい</a:t>
                  </a:r>
                  <a:endParaRPr kumimoji="1" lang="en-US" altLang="ja-JP" dirty="0"/>
                </a:p>
              </p:txBody>
            </p:sp>
            <p:sp>
              <p:nvSpPr>
                <p:cNvPr id="51" name="テキスト ボックス 50">
                  <a:extLst>
                    <a:ext uri="{FF2B5EF4-FFF2-40B4-BE49-F238E27FC236}">
                      <a16:creationId xmlns:a16="http://schemas.microsoft.com/office/drawing/2014/main" id="{DE88BA51-C148-48C8-9C9B-E0FF8DC50993}"/>
                    </a:ext>
                  </a:extLst>
                </p:cNvPr>
                <p:cNvSpPr txBox="1"/>
                <p:nvPr/>
              </p:nvSpPr>
              <p:spPr>
                <a:xfrm>
                  <a:off x="9907634" y="5717200"/>
                  <a:ext cx="1530536" cy="738664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b="1" dirty="0"/>
                    <a:t>民間団体</a:t>
                  </a:r>
                  <a:endParaRPr kumimoji="1" lang="en-US" altLang="ja-JP" b="1" dirty="0"/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rPr>
                    <a:t>・誰かと話したい</a:t>
                  </a:r>
                  <a:endParaRPr kumimoji="1" lang="en-US" altLang="ja-JP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endParaRPr>
                </a:p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游ゴシック" panose="020F0502020204030204"/>
                      <a:ea typeface="游ゴシック" panose="020B0400000000000000" pitchFamily="50" charset="-128"/>
                      <a:cs typeface="+mn-cs"/>
                    </a:rPr>
                    <a:t>・居場所がほしい</a:t>
                  </a:r>
                  <a:endParaRPr kumimoji="1" lang="en-US" altLang="ja-JP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游ゴシック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  <p:sp>
              <p:nvSpPr>
                <p:cNvPr id="52" name="四角形: 角を丸くする 51">
                  <a:extLst>
                    <a:ext uri="{FF2B5EF4-FFF2-40B4-BE49-F238E27FC236}">
                      <a16:creationId xmlns:a16="http://schemas.microsoft.com/office/drawing/2014/main" id="{02300E45-9506-4BA0-9732-4F29B157A200}"/>
                    </a:ext>
                  </a:extLst>
                </p:cNvPr>
                <p:cNvSpPr/>
                <p:nvPr/>
              </p:nvSpPr>
              <p:spPr>
                <a:xfrm>
                  <a:off x="468073" y="5066580"/>
                  <a:ext cx="3176195" cy="1327665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</a:rPr>
                    <a:t>・来所、電話、訪問による相談支援</a:t>
                  </a:r>
                  <a:endParaRPr kumimoji="1" lang="en-US" altLang="ja-JP" sz="1400" dirty="0">
                    <a:solidFill>
                      <a:schemeClr val="tx1"/>
                    </a:solidFill>
                  </a:endParaRPr>
                </a:p>
                <a:p>
                  <a:r>
                    <a:rPr lang="ja-JP" altLang="en-US" sz="1400" dirty="0">
                      <a:solidFill>
                        <a:schemeClr val="tx1"/>
                      </a:solidFill>
                    </a:rPr>
                    <a:t>・本人や家族を取り巻く環境調整</a:t>
                  </a:r>
                  <a:endParaRPr lang="en-US" altLang="ja-JP" sz="1400" dirty="0">
                    <a:solidFill>
                      <a:schemeClr val="tx1"/>
                    </a:solidFill>
                  </a:endParaRPr>
                </a:p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</a:rPr>
                    <a:t>・居場所の提供　</a:t>
                  </a:r>
                  <a:endParaRPr kumimoji="1" lang="en-US" altLang="ja-JP" sz="1400" dirty="0">
                    <a:solidFill>
                      <a:schemeClr val="tx1"/>
                    </a:solidFill>
                  </a:endParaRPr>
                </a:p>
                <a:p>
                  <a:r>
                    <a:rPr kumimoji="1" lang="ja-JP" altLang="en-US" sz="1400" dirty="0">
                      <a:solidFill>
                        <a:schemeClr val="tx1"/>
                      </a:solidFill>
                    </a:rPr>
                    <a:t>・仲間づくりの支援</a:t>
                  </a:r>
                  <a:endParaRPr kumimoji="1" lang="en-US" altLang="ja-JP" sz="1400" dirty="0">
                    <a:solidFill>
                      <a:schemeClr val="tx1"/>
                    </a:solidFill>
                  </a:endParaRPr>
                </a:p>
                <a:p>
                  <a:r>
                    <a:rPr lang="ja-JP" altLang="en-US" sz="1400" dirty="0">
                      <a:solidFill>
                        <a:schemeClr val="tx1"/>
                      </a:solidFill>
                    </a:rPr>
                    <a:t>・就労に向けた支援</a:t>
                  </a:r>
                  <a:endParaRPr kumimoji="1" lang="en-US" altLang="ja-JP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3" name="四角形: 角を丸くする 52">
                  <a:extLst>
                    <a:ext uri="{FF2B5EF4-FFF2-40B4-BE49-F238E27FC236}">
                      <a16:creationId xmlns:a16="http://schemas.microsoft.com/office/drawing/2014/main" id="{82BF174A-D28D-465D-89E8-F590B85C93D5}"/>
                    </a:ext>
                  </a:extLst>
                </p:cNvPr>
                <p:cNvSpPr/>
                <p:nvPr/>
              </p:nvSpPr>
              <p:spPr>
                <a:xfrm>
                  <a:off x="361611" y="4276899"/>
                  <a:ext cx="11309190" cy="2264326"/>
                </a:xfrm>
                <a:prstGeom prst="roundRect">
                  <a:avLst/>
                </a:prstGeom>
                <a:noFill/>
                <a:ln w="28575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285B5F0B-A646-40A3-AADC-2DCFC3FCD199}"/>
                  </a:ext>
                </a:extLst>
              </p:cNvPr>
              <p:cNvSpPr txBox="1"/>
              <p:nvPr/>
            </p:nvSpPr>
            <p:spPr>
              <a:xfrm>
                <a:off x="7753042" y="4494292"/>
                <a:ext cx="2114304" cy="1015663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b="1" dirty="0"/>
                  <a:t>障がい者基幹</a:t>
                </a:r>
                <a:r>
                  <a:rPr lang="ja-JP" altLang="en-US" b="1" dirty="0"/>
                  <a:t>相談支援センター</a:t>
                </a:r>
                <a:endParaRPr kumimoji="1" lang="en-US" altLang="ja-JP" sz="1200" b="1" dirty="0"/>
              </a:p>
              <a:p>
                <a:r>
                  <a:rPr kumimoji="1" lang="ja-JP" altLang="en-US" sz="1200" dirty="0">
                    <a:solidFill>
                      <a:schemeClr val="tx1"/>
                    </a:solidFill>
                  </a:rPr>
                  <a:t>・障がいがあっても安心して暮らしたい</a:t>
                </a:r>
                <a:endParaRPr kumimoji="1" lang="en-US" altLang="ja-JP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C56116FE-5737-4FA8-85A1-8D5517E21E86}"/>
                </a:ext>
              </a:extLst>
            </p:cNvPr>
            <p:cNvSpPr txBox="1"/>
            <p:nvPr/>
          </p:nvSpPr>
          <p:spPr>
            <a:xfrm>
              <a:off x="7753042" y="5551266"/>
              <a:ext cx="2114304" cy="101566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b="1" dirty="0"/>
                <a:t>若者サポステ</a:t>
              </a:r>
              <a:endParaRPr lang="en-US" altLang="ja-JP" b="1" dirty="0"/>
            </a:p>
            <a:p>
              <a:pPr algn="ctr"/>
              <a:r>
                <a:rPr kumimoji="1" lang="ja-JP" altLang="en-US" b="1" dirty="0"/>
                <a:t>ハローワーク</a:t>
              </a:r>
              <a:endParaRPr kumimoji="1" lang="en-US" altLang="ja-JP" b="1" dirty="0"/>
            </a:p>
            <a:p>
              <a:r>
                <a:rPr kumimoji="1" lang="ja-JP" altLang="en-US" sz="1200" dirty="0">
                  <a:solidFill>
                    <a:schemeClr val="tx1"/>
                  </a:solidFill>
                </a:rPr>
                <a:t>・働きたい</a:t>
              </a:r>
              <a:endParaRPr kumimoji="1" lang="en-US" altLang="ja-JP" sz="1200" dirty="0">
                <a:solidFill>
                  <a:schemeClr val="tx1"/>
                </a:solidFill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</a:rPr>
                <a:t>・働く自信がない</a:t>
              </a:r>
            </a:p>
          </p:txBody>
        </p:sp>
      </p:grpSp>
      <p:sp>
        <p:nvSpPr>
          <p:cNvPr id="32" name="矢印: 上下 31">
            <a:extLst>
              <a:ext uri="{FF2B5EF4-FFF2-40B4-BE49-F238E27FC236}">
                <a16:creationId xmlns:a16="http://schemas.microsoft.com/office/drawing/2014/main" id="{B85AC4CF-F3E6-4FFD-BB2C-A5195CE37ADE}"/>
              </a:ext>
            </a:extLst>
          </p:cNvPr>
          <p:cNvSpPr/>
          <p:nvPr/>
        </p:nvSpPr>
        <p:spPr>
          <a:xfrm>
            <a:off x="3569171" y="3932391"/>
            <a:ext cx="484094" cy="545476"/>
          </a:xfrm>
          <a:prstGeom prst="upDownArrow">
            <a:avLst>
              <a:gd name="adj1" fmla="val 40000"/>
              <a:gd name="adj2" fmla="val 302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連携</a:t>
            </a:r>
          </a:p>
        </p:txBody>
      </p:sp>
      <p:sp>
        <p:nvSpPr>
          <p:cNvPr id="61" name="矢印: 左右 60">
            <a:extLst>
              <a:ext uri="{FF2B5EF4-FFF2-40B4-BE49-F238E27FC236}">
                <a16:creationId xmlns:a16="http://schemas.microsoft.com/office/drawing/2014/main" id="{16862EDB-C197-443B-9EC6-A3CED0204A2B}"/>
              </a:ext>
            </a:extLst>
          </p:cNvPr>
          <p:cNvSpPr/>
          <p:nvPr/>
        </p:nvSpPr>
        <p:spPr>
          <a:xfrm>
            <a:off x="7473056" y="2353902"/>
            <a:ext cx="1966849" cy="39929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/>
              <a:t>連携</a:t>
            </a:r>
          </a:p>
        </p:txBody>
      </p:sp>
    </p:spTree>
    <p:extLst>
      <p:ext uri="{BB962C8B-B14F-4D97-AF65-F5344CB8AC3E}">
        <p14:creationId xmlns:p14="http://schemas.microsoft.com/office/powerpoint/2010/main" val="1754646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327</Words>
  <Application>Microsoft Office PowerPoint</Application>
  <PresentationFormat>ワイド画面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令和８年度　横手市孤独・孤立（ひきこもり）対策推進体制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横手市におけるひきこもり対策の全体像</dc:title>
  <dc:creator>阿部 淳子</dc:creator>
  <cp:lastModifiedBy>大沼 宏子</cp:lastModifiedBy>
  <cp:revision>80</cp:revision>
  <cp:lastPrinted>2024-11-18T00:39:01Z</cp:lastPrinted>
  <dcterms:created xsi:type="dcterms:W3CDTF">2024-10-01T04:07:43Z</dcterms:created>
  <dcterms:modified xsi:type="dcterms:W3CDTF">2026-04-03T05:04:06Z</dcterms:modified>
</cp:coreProperties>
</file>