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
  </p:notesMasterIdLst>
  <p:sldIdLst>
    <p:sldId id="256"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99"/>
    <p:restoredTop sz="96959"/>
  </p:normalViewPr>
  <p:slideViewPr>
    <p:cSldViewPr>
      <p:cViewPr varScale="1">
        <p:scale>
          <a:sx n="111" d="100"/>
          <a:sy n="111" d="100"/>
        </p:scale>
        <p:origin x="-1914" y="-9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2022/10/17</a:t>
            </a:fld>
            <a:endParaRPr kumimoji="1" lang="ja-JP" altLang="en-US"/>
          </a:p>
        </p:txBody>
      </p:sp>
      <p:sp>
        <p:nvSpPr>
          <p:cNvPr id="1102"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4" name="スライド イメージ プレースホルダー 1"/>
          <p:cNvSpPr>
            <a:spLocks noGrp="1" noRot="1" noChangeAspect="1"/>
          </p:cNvSpPr>
          <p:nvPr>
            <p:ph type="sldImg"/>
          </p:nvPr>
        </p:nvSpPr>
        <p:spPr/>
      </p:sp>
      <p:sp>
        <p:nvSpPr>
          <p:cNvPr id="1145" name="ノート プレースホルダー 2"/>
          <p:cNvSpPr>
            <a:spLocks noGrp="1"/>
          </p:cNvSpPr>
          <p:nvPr>
            <p:ph type="body" idx="1"/>
          </p:nvPr>
        </p:nvSpPr>
        <p:spPr/>
        <p:txBody>
          <a:bodyPr/>
          <a:lstStyle/>
          <a:p>
            <a:r>
              <a:rPr kumimoji="1" lang="en-US" altLang="ja-JP" dirty="0" err="1"/>
              <a:t>setu</a:t>
            </a:r>
            <a:endParaRPr kumimoji="1" lang="ja-JP" altLang="en-US" dirty="0"/>
          </a:p>
        </p:txBody>
      </p:sp>
      <p:sp>
        <p:nvSpPr>
          <p:cNvPr id="1146" name="スライド番号プレースホルダー 3"/>
          <p:cNvSpPr>
            <a:spLocks noGrp="1"/>
          </p:cNvSpPr>
          <p:nvPr>
            <p:ph type="sldNum" sz="quarter" idx="5"/>
          </p:nvPr>
        </p:nvSpPr>
        <p:spPr/>
        <p:txBody>
          <a:bodyPr/>
          <a:lstStyle/>
          <a:p>
            <a:fld id="{58807EA6-0398-4990-8029-A74DB7412258}" type="slidenum">
              <a:rPr kumimoji="1" lang="ja-JP" altLang="en-US" smtClean="0"/>
              <a:t>1</a:t>
            </a:fld>
            <a:endParaRPr kumimoji="1" lang="ja-JP" altLang="en-US"/>
          </a:p>
        </p:txBody>
      </p:sp>
    </p:spTree>
    <p:extLst>
      <p:ext uri="{BB962C8B-B14F-4D97-AF65-F5344CB8AC3E}">
        <p14:creationId xmlns:p14="http://schemas.microsoft.com/office/powerpoint/2010/main" val="2176453497"/>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457200" y="1652803"/>
            <a:ext cx="8229600" cy="134414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457200" y="3092963"/>
            <a:ext cx="8229600" cy="230425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57200" y="1736813"/>
            <a:ext cx="8229600" cy="423646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9"/>
            <a:ext cx="2057400" cy="5698644"/>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57200" y="274639"/>
            <a:ext cx="6019800" cy="569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457200" y="1736813"/>
            <a:ext cx="8229600" cy="428133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2022/10/17</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457200" y="2948947"/>
            <a:ext cx="8229600" cy="1056117"/>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457200" y="1184749"/>
            <a:ext cx="8229600" cy="176419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457200" y="1736815"/>
            <a:ext cx="3970784"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4680012" y="1736815"/>
            <a:ext cx="4006788"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457200" y="1535113"/>
            <a:ext cx="397078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457200" y="2174875"/>
            <a:ext cx="3970784"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4716016" y="1535113"/>
            <a:ext cx="397078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4716016" y="2174875"/>
            <a:ext cx="3970784"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457201" y="273049"/>
            <a:ext cx="3008313" cy="1162051"/>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3635896" y="273052"/>
            <a:ext cx="4727438" cy="564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457202" y="1700808"/>
            <a:ext cx="3008312" cy="42724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792288" y="4689140"/>
            <a:ext cx="5486400" cy="566739"/>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792288" y="212643"/>
            <a:ext cx="5486400" cy="43788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792288" y="5301209"/>
            <a:ext cx="5486400" cy="6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2022/10/17</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519772" y="6237312"/>
            <a:ext cx="4104456" cy="36512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457200" y="418653"/>
            <a:ext cx="8229600" cy="99412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457200" y="1736813"/>
            <a:ext cx="8229600" cy="4281339"/>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457200" y="6237312"/>
            <a:ext cx="1882552" cy="36512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2022/10/17</a:t>
            </a:fld>
            <a:endParaRPr lang="ja-JP" altLang="en-US" dirty="0"/>
          </a:p>
        </p:txBody>
      </p:sp>
      <p:sp>
        <p:nvSpPr>
          <p:cNvPr id="1029" name="スライド番号プレースホルダー 5"/>
          <p:cNvSpPr>
            <a:spLocks noGrp="1"/>
          </p:cNvSpPr>
          <p:nvPr>
            <p:ph type="sldNum" sz="quarter" idx="4"/>
          </p:nvPr>
        </p:nvSpPr>
        <p:spPr>
          <a:xfrm>
            <a:off x="6768244" y="6237312"/>
            <a:ext cx="1918556" cy="365125"/>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microsoft.com/office/2007/relationships/hdphoto" Target="../media/hdphoto1.wdp" /><Relationship Id="rId3" Type="http://schemas.openxmlformats.org/officeDocument/2006/relationships/image" Target="../media/image2.png" /><Relationship Id="rId4" Type="http://schemas.openxmlformats.org/officeDocument/2006/relationships/image" Target="../media/image3.png" /><Relationship Id="rId5" Type="http://schemas.openxmlformats.org/officeDocument/2006/relationships/image" Target="../media/image4.png" /><Relationship Id="rId6" Type="http://schemas.openxmlformats.org/officeDocument/2006/relationships/image" Target="../media/image5.jpeg" /><Relationship Id="rId7" Type="http://schemas.openxmlformats.org/officeDocument/2006/relationships/image" Target="../media/image6.png" /><Relationship Id="rId8" Type="http://schemas.openxmlformats.org/officeDocument/2006/relationships/image" Target="../media/image7.png" /><Relationship Id="rId9" Type="http://schemas.openxmlformats.org/officeDocument/2006/relationships/image" Target="../media/image8.png" /><Relationship Id="rId10" Type="http://schemas.openxmlformats.org/officeDocument/2006/relationships/slideLayout" Target="../slideLayouts/slideLayout1.xml" /><Relationship Id="rId11"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図形 20"/>
          <p:cNvSpPr/>
          <p:nvPr/>
        </p:nvSpPr>
        <p:spPr>
          <a:xfrm>
            <a:off x="178102" y="2930280"/>
            <a:ext cx="8785898" cy="3876027"/>
          </a:xfrm>
          <a:prstGeom prst="flowChartProcess">
            <a:avLst/>
          </a:prstGeom>
          <a:noFill/>
          <a:ln w="25400" cap="flat" cmpd="sng" algn="ctr">
            <a:solidFill>
              <a:schemeClr val="bg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lang="ja-JP" altLang="en-US"/>
            </a:pPr>
            <a:r>
              <a:rPr lang="ja-JP" altLang="en-US" sz="400">
                <a:solidFill>
                  <a:schemeClr val="bg1"/>
                </a:solidFill>
                <a:latin typeface="AR P丸ゴシック体E"/>
                <a:ea typeface="AR P丸ゴシック体E"/>
              </a:rPr>
              <a:t>っｗ</a:t>
            </a:r>
            <a:endParaRPr lang="ja-JP" altLang="en-US" sz="1800">
              <a:solidFill>
                <a:schemeClr val="bg1"/>
              </a:solidFill>
              <a:latin typeface="AR P丸ゴシック体E"/>
              <a:ea typeface="AR P丸ゴシック体E"/>
            </a:endParaRPr>
          </a:p>
          <a:p>
            <a:pPr algn="ctr">
              <a:defRPr lang="ja-JP" altLang="en-US"/>
            </a:pPr>
            <a:r>
              <a:rPr lang="ja-JP" altLang="en-US" sz="1800" b="0">
                <a:solidFill>
                  <a:schemeClr val="tx1"/>
                </a:solidFill>
                <a:latin typeface="AR P丸ゴシック体E"/>
                <a:ea typeface="AR P丸ゴシック体E"/>
              </a:rPr>
              <a:t>従業員の定着へつながる就業条件整備にかかる取組をサポート</a:t>
            </a:r>
            <a:r>
              <a:rPr lang="ja-JP" altLang="en-US" sz="1800">
                <a:solidFill>
                  <a:schemeClr val="tx1"/>
                </a:solidFill>
              </a:rPr>
              <a:t>　</a:t>
            </a:r>
          </a:p>
        </p:txBody>
      </p:sp>
      <p:sp>
        <p:nvSpPr>
          <p:cNvPr id="1108" name="テキスト 47"/>
          <p:cNvSpPr txBox="1"/>
          <p:nvPr/>
        </p:nvSpPr>
        <p:spPr>
          <a:xfrm>
            <a:off x="6044615" y="3392996"/>
            <a:ext cx="2814010" cy="3292316"/>
          </a:xfrm>
          <a:prstGeom prst="rect">
            <a:avLst/>
          </a:prstGeom>
          <a:solidFill>
            <a:schemeClr val="bg1"/>
          </a:solidFill>
          <a:ln w="12700">
            <a:solidFill>
              <a:schemeClr val="bg1">
                <a:lumMod val="50000"/>
              </a:schemeClr>
            </a:solidFill>
          </a:ln>
        </p:spPr>
        <p:txBody>
          <a:bodyPr wrap="square">
            <a:spAutoFit/>
          </a:bodyPr>
          <a:lstStyle/>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en-US" altLang="ja-JP" sz="900" dirty="0"/>
          </a:p>
          <a:p>
            <a:pPr algn="l">
              <a:defRPr lang="ja-JP" altLang="en-US"/>
            </a:pPr>
            <a:endParaRPr lang="ja-JP" altLang="en-US" sz="900" dirty="0"/>
          </a:p>
          <a:p>
            <a:pPr algn="l">
              <a:defRPr lang="ja-JP" altLang="en-US"/>
            </a:pPr>
            <a:endParaRPr lang="ja-JP" altLang="en-US" sz="900" dirty="0"/>
          </a:p>
          <a:p>
            <a:pPr algn="l">
              <a:defRPr lang="ja-JP" altLang="en-US"/>
            </a:pPr>
            <a:endParaRPr lang="ja-JP" altLang="en-US" sz="1000" u="none" dirty="0"/>
          </a:p>
          <a:p>
            <a:pPr algn="l">
              <a:defRPr lang="ja-JP" altLang="en-US"/>
            </a:pPr>
            <a:endParaRPr lang="en-US" altLang="ja-JP" sz="900" dirty="0"/>
          </a:p>
        </p:txBody>
      </p:sp>
      <p:sp>
        <p:nvSpPr>
          <p:cNvPr id="1109" name="テキスト 12"/>
          <p:cNvSpPr txBox="1"/>
          <p:nvPr/>
        </p:nvSpPr>
        <p:spPr>
          <a:xfrm>
            <a:off x="-1344" y="-27000"/>
            <a:ext cx="9145344" cy="368439"/>
          </a:xfrm>
          <a:prstGeom prst="rect">
            <a:avLst/>
          </a:prstGeom>
          <a:solidFill>
            <a:schemeClr val="tx1"/>
          </a:solidFill>
        </p:spPr>
        <p:txBody>
          <a:bodyPr wrap="square">
            <a:spAutoFit/>
          </a:bodyPr>
          <a:lstStyle/>
          <a:p>
            <a:pPr algn="l">
              <a:defRPr lang="ja-JP" altLang="en-US"/>
            </a:pPr>
            <a:r>
              <a:rPr lang="ja-JP" altLang="en-US" sz="1400" dirty="0">
                <a:solidFill>
                  <a:schemeClr val="bg1"/>
                </a:solidFill>
                <a:latin typeface="UD デジタル 教科書体 NK-R"/>
                <a:ea typeface="UD デジタル 教科書体 NK-R"/>
              </a:rPr>
              <a:t>　　　　雇用拡大と定着による　　</a:t>
            </a:r>
            <a:r>
              <a:rPr lang="ja-JP" altLang="en-US" dirty="0">
                <a:solidFill>
                  <a:schemeClr val="bg1"/>
                </a:solidFill>
                <a:latin typeface="HGP創英角ｺﾞｼｯｸUB"/>
                <a:ea typeface="HGP創英角ｺﾞｼｯｸUB"/>
              </a:rPr>
              <a:t>『企業的農業法人へのジャンプアップ応援</a:t>
            </a:r>
            <a:r>
              <a:rPr lang="ja-JP" altLang="en-US" dirty="0">
                <a:solidFill>
                  <a:schemeClr val="bg1"/>
                </a:solidFill>
                <a:latin typeface="HGP創英角ｺﾞｼｯｸUB"/>
                <a:ea typeface="HGP創英角ｺﾞｼｯｸUB"/>
              </a:rPr>
              <a:t>事業』</a:t>
            </a:r>
            <a:endParaRPr lang="ja-JP" altLang="en-US" dirty="0">
              <a:solidFill>
                <a:schemeClr val="bg1"/>
              </a:solidFill>
              <a:latin typeface="HGP創英角ｺﾞｼｯｸUB"/>
              <a:ea typeface="HGP創英角ｺﾞｼｯｸUB"/>
            </a:endParaRPr>
          </a:p>
        </p:txBody>
      </p:sp>
      <p:sp>
        <p:nvSpPr>
          <p:cNvPr id="1110" name="図形 14"/>
          <p:cNvSpPr/>
          <p:nvPr/>
        </p:nvSpPr>
        <p:spPr>
          <a:xfrm>
            <a:off x="181609" y="544022"/>
            <a:ext cx="1943028" cy="2164967"/>
          </a:xfrm>
          <a:prstGeom prst="flowChartProcess">
            <a:avLst/>
          </a:prstGeom>
          <a:noFill/>
          <a:ln w="25400" cap="flat" cmpd="sng" algn="ctr">
            <a:solidFill>
              <a:schemeClr val="bg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endParaRPr lang="ja-JP" altLang="en-US" sz="1000">
              <a:solidFill>
                <a:schemeClr val="tx1"/>
              </a:solidFill>
            </a:endParaRPr>
          </a:p>
          <a:p>
            <a:pPr algn="l">
              <a:defRPr lang="ja-JP" altLang="en-US"/>
            </a:pPr>
            <a:endParaRPr lang="ja-JP" altLang="en-US" sz="1000">
              <a:solidFill>
                <a:schemeClr val="tx1"/>
              </a:solidFill>
            </a:endParaRPr>
          </a:p>
          <a:p>
            <a:pPr algn="l">
              <a:defRPr lang="ja-JP" altLang="en-US"/>
            </a:pPr>
            <a:endParaRPr lang="ja-JP" altLang="en-US" sz="1200">
              <a:solidFill>
                <a:schemeClr val="tx1"/>
              </a:solidFill>
            </a:endParaRPr>
          </a:p>
          <a:p>
            <a:pPr algn="l">
              <a:defRPr lang="ja-JP" altLang="en-US"/>
            </a:pPr>
            <a:endParaRPr lang="ja-JP" altLang="en-US" sz="1200">
              <a:solidFill>
                <a:schemeClr val="tx1"/>
              </a:solidFill>
            </a:endParaRPr>
          </a:p>
          <a:p>
            <a:pPr algn="l">
              <a:defRPr lang="ja-JP" altLang="en-US"/>
            </a:pPr>
            <a:endParaRPr lang="ja-JP" altLang="en-US" sz="1200">
              <a:solidFill>
                <a:schemeClr val="tx1"/>
              </a:solidFill>
            </a:endParaRPr>
          </a:p>
          <a:p>
            <a:pPr algn="l">
              <a:defRPr lang="ja-JP" altLang="en-US"/>
            </a:pPr>
            <a:endParaRPr lang="ja-JP" altLang="en-US" sz="1200">
              <a:solidFill>
                <a:schemeClr val="tx1"/>
              </a:solidFill>
            </a:endParaRPr>
          </a:p>
          <a:p>
            <a:pPr algn="l">
              <a:defRPr lang="ja-JP" altLang="en-US"/>
            </a:pPr>
            <a:endParaRPr lang="ja-JP" altLang="en-US" sz="1200">
              <a:solidFill>
                <a:schemeClr val="tx1"/>
              </a:solidFill>
            </a:endParaRPr>
          </a:p>
          <a:p>
            <a:pPr algn="l">
              <a:defRPr lang="ja-JP" altLang="en-US"/>
            </a:pPr>
            <a:endParaRPr lang="ja-JP" altLang="en-US" sz="1200">
              <a:solidFill>
                <a:schemeClr val="tx1"/>
              </a:solidFill>
            </a:endParaRPr>
          </a:p>
          <a:p>
            <a:pPr algn="l">
              <a:defRPr lang="ja-JP" altLang="en-US"/>
            </a:pPr>
            <a:endParaRPr lang="ja-JP" altLang="en-US" sz="1200">
              <a:solidFill>
                <a:schemeClr val="tx1"/>
              </a:solidFill>
            </a:endParaRPr>
          </a:p>
        </p:txBody>
      </p:sp>
      <p:sp>
        <p:nvSpPr>
          <p:cNvPr id="1111" name="図形 15"/>
          <p:cNvSpPr/>
          <p:nvPr/>
        </p:nvSpPr>
        <p:spPr>
          <a:xfrm>
            <a:off x="613378" y="405000"/>
            <a:ext cx="1071571" cy="261667"/>
          </a:xfrm>
          <a:prstGeom prst="roundRect">
            <a:avLst/>
          </a:prstGeom>
          <a:solidFill>
            <a:schemeClr val="tx1">
              <a:lumMod val="50000"/>
              <a:lumOff val="50000"/>
            </a:scheme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200">
                <a:latin typeface="HGP創英角ｺﾞｼｯｸUB"/>
                <a:ea typeface="HGP創英角ｺﾞｼｯｸUB"/>
              </a:rPr>
              <a:t>現　　状</a:t>
            </a:r>
            <a:endParaRPr lang="ja-JP" altLang="en-US">
              <a:latin typeface="HGP創英角ｺﾞｼｯｸUB"/>
              <a:ea typeface="HGP創英角ｺﾞｼｯｸUB"/>
            </a:endParaRPr>
          </a:p>
        </p:txBody>
      </p:sp>
      <p:sp>
        <p:nvSpPr>
          <p:cNvPr id="1112" name="図形 21"/>
          <p:cNvSpPr/>
          <p:nvPr/>
        </p:nvSpPr>
        <p:spPr>
          <a:xfrm>
            <a:off x="397378" y="2792071"/>
            <a:ext cx="1096764" cy="276418"/>
          </a:xfrm>
          <a:prstGeom prst="roundRect">
            <a:avLst/>
          </a:prstGeom>
          <a:solidFill>
            <a:schemeClr val="tx1">
              <a:lumMod val="50000"/>
              <a:lumOff val="50000"/>
            </a:scheme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050">
                <a:latin typeface="HGP創英角ｺﾞｼｯｸUB"/>
                <a:ea typeface="HGP創英角ｺﾞｼｯｸUB"/>
              </a:rPr>
              <a:t>事業内容</a:t>
            </a:r>
            <a:endParaRPr lang="ja-JP" altLang="en-US">
              <a:latin typeface="HGP創英角ｺﾞｼｯｸUB"/>
              <a:ea typeface="HGP創英角ｺﾞｼｯｸUB"/>
            </a:endParaRPr>
          </a:p>
        </p:txBody>
      </p:sp>
      <p:sp>
        <p:nvSpPr>
          <p:cNvPr id="1113" name="図形 24"/>
          <p:cNvSpPr/>
          <p:nvPr/>
        </p:nvSpPr>
        <p:spPr>
          <a:xfrm>
            <a:off x="7106024" y="552702"/>
            <a:ext cx="1856275" cy="2156286"/>
          </a:xfrm>
          <a:prstGeom prst="flowChartProcess">
            <a:avLst/>
          </a:prstGeom>
          <a:noFill/>
          <a:ln w="25400" cap="flat" cmpd="sng" algn="ctr">
            <a:solidFill>
              <a:schemeClr val="bg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lang="ja-JP" altLang="en-US"/>
            </a:pPr>
            <a:endParaRPr lang="ja-JP" altLang="en-US" sz="1000" dirty="0">
              <a:solidFill>
                <a:schemeClr val="tx1"/>
              </a:solidFill>
            </a:endParaRPr>
          </a:p>
          <a:p>
            <a:pPr algn="ctr">
              <a:defRPr lang="ja-JP" altLang="en-US"/>
            </a:pPr>
            <a:r>
              <a:rPr lang="ja-JP" altLang="en-US" sz="900" dirty="0">
                <a:solidFill>
                  <a:schemeClr val="tx1"/>
                </a:solidFill>
              </a:rPr>
              <a:t>人材の確保、職場環境の整備</a:t>
            </a:r>
          </a:p>
          <a:p>
            <a:pPr algn="ctr">
              <a:defRPr lang="ja-JP" altLang="en-US"/>
            </a:pPr>
            <a:r>
              <a:rPr lang="ja-JP" altLang="en-US" sz="900" dirty="0">
                <a:solidFill>
                  <a:schemeClr val="tx1"/>
                </a:solidFill>
              </a:rPr>
              <a:t>労務管理知識の習得、</a:t>
            </a:r>
          </a:p>
          <a:p>
            <a:pPr algn="ctr">
              <a:defRPr lang="ja-JP" altLang="en-US"/>
            </a:pPr>
            <a:r>
              <a:rPr lang="ja-JP" altLang="en-US" sz="900" b="1" u="sng" dirty="0">
                <a:solidFill>
                  <a:schemeClr val="tx1"/>
                </a:solidFill>
              </a:rPr>
              <a:t>会社らしさの向上</a:t>
            </a:r>
            <a:endParaRPr lang="ja-JP" altLang="en-US" sz="900" b="1" u="sng" dirty="0">
              <a:solidFill>
                <a:schemeClr val="tx1"/>
              </a:solidFill>
            </a:endParaRPr>
          </a:p>
          <a:p>
            <a:pPr algn="l">
              <a:defRPr lang="ja-JP" altLang="en-US"/>
            </a:pPr>
            <a:endParaRPr lang="ja-JP" altLang="en-US" sz="900" dirty="0">
              <a:solidFill>
                <a:schemeClr val="tx1"/>
              </a:solidFill>
            </a:endParaRPr>
          </a:p>
          <a:p>
            <a:pPr algn="ctr">
              <a:defRPr lang="ja-JP" altLang="en-US"/>
            </a:pPr>
            <a:endParaRPr lang="ja-JP" altLang="en-US" sz="900" dirty="0">
              <a:solidFill>
                <a:schemeClr val="tx1"/>
              </a:solidFill>
            </a:endParaRPr>
          </a:p>
          <a:p>
            <a:pPr algn="ctr">
              <a:defRPr lang="ja-JP" altLang="en-US"/>
            </a:pPr>
            <a:r>
              <a:rPr lang="ja-JP" altLang="en-US" sz="900" dirty="0">
                <a:solidFill>
                  <a:schemeClr val="tx1"/>
                </a:solidFill>
              </a:rPr>
              <a:t>従業員の定着、生産技術向上</a:t>
            </a:r>
          </a:p>
          <a:p>
            <a:pPr algn="ctr">
              <a:defRPr lang="ja-JP" altLang="en-US"/>
            </a:pPr>
            <a:r>
              <a:rPr lang="ja-JP" altLang="en-US" sz="900" dirty="0">
                <a:solidFill>
                  <a:schemeClr val="tx1"/>
                </a:solidFill>
              </a:rPr>
              <a:t>経営者の労務管理意識の向上</a:t>
            </a:r>
          </a:p>
          <a:p>
            <a:pPr algn="l">
              <a:defRPr lang="ja-JP" altLang="en-US"/>
            </a:pPr>
            <a:endParaRPr lang="ja-JP" altLang="en-US" sz="900" dirty="0">
              <a:solidFill>
                <a:schemeClr val="tx1"/>
              </a:solidFill>
            </a:endParaRPr>
          </a:p>
          <a:p>
            <a:pPr algn="ctr">
              <a:defRPr lang="ja-JP" altLang="en-US"/>
            </a:pPr>
            <a:endParaRPr lang="ja-JP" altLang="en-US" sz="900" dirty="0">
              <a:solidFill>
                <a:schemeClr val="tx1"/>
              </a:solidFill>
            </a:endParaRPr>
          </a:p>
          <a:p>
            <a:pPr algn="ctr">
              <a:defRPr lang="ja-JP" altLang="en-US"/>
            </a:pPr>
            <a:r>
              <a:rPr lang="ja-JP" altLang="en-US" sz="900" dirty="0">
                <a:solidFill>
                  <a:schemeClr val="tx1"/>
                </a:solidFill>
              </a:rPr>
              <a:t>労働生産性と</a:t>
            </a:r>
            <a:r>
              <a:rPr lang="ja-JP" altLang="en-US" sz="900" dirty="0">
                <a:solidFill>
                  <a:schemeClr val="tx1"/>
                </a:solidFill>
              </a:rPr>
              <a:t>収益性が向上</a:t>
            </a:r>
          </a:p>
          <a:p>
            <a:pPr algn="l">
              <a:defRPr lang="ja-JP" altLang="en-US"/>
            </a:pPr>
            <a:endParaRPr lang="ja-JP" altLang="en-US" sz="900" dirty="0">
              <a:solidFill>
                <a:schemeClr val="tx1"/>
              </a:solidFill>
            </a:endParaRPr>
          </a:p>
          <a:p>
            <a:pPr algn="l">
              <a:defRPr lang="ja-JP" altLang="en-US"/>
            </a:pPr>
            <a:endParaRPr lang="ja-JP" altLang="en-US" sz="900" dirty="0">
              <a:solidFill>
                <a:schemeClr val="tx1"/>
              </a:solidFill>
            </a:endParaRPr>
          </a:p>
          <a:p>
            <a:pPr algn="ctr">
              <a:defRPr lang="ja-JP" altLang="en-US"/>
            </a:pPr>
            <a:r>
              <a:rPr lang="ja-JP" altLang="en-US" sz="900" dirty="0">
                <a:solidFill>
                  <a:schemeClr val="tx1"/>
                </a:solidFill>
              </a:rPr>
              <a:t>持続的で発展性のある経営実現</a:t>
            </a:r>
          </a:p>
          <a:p>
            <a:pPr algn="ctr">
              <a:defRPr lang="ja-JP" altLang="en-US"/>
            </a:pPr>
            <a:r>
              <a:rPr lang="ja-JP" altLang="en-US" sz="900" dirty="0">
                <a:solidFill>
                  <a:schemeClr val="tx1"/>
                </a:solidFill>
              </a:rPr>
              <a:t>従業員の賃金の向上</a:t>
            </a:r>
          </a:p>
          <a:p>
            <a:pPr algn="l">
              <a:defRPr lang="ja-JP" altLang="en-US"/>
            </a:pPr>
            <a:endParaRPr lang="ja-JP" altLang="en-US" sz="1000" dirty="0">
              <a:solidFill>
                <a:schemeClr val="tx1"/>
              </a:solidFill>
            </a:endParaRPr>
          </a:p>
          <a:p>
            <a:pPr algn="l">
              <a:defRPr lang="ja-JP" altLang="en-US"/>
            </a:pPr>
            <a:endParaRPr lang="ja-JP" altLang="en-US" sz="1000" dirty="0">
              <a:solidFill>
                <a:schemeClr val="tx1"/>
              </a:solidFill>
            </a:endParaRPr>
          </a:p>
          <a:p>
            <a:pPr algn="l">
              <a:defRPr lang="ja-JP" altLang="en-US"/>
            </a:pPr>
            <a:endParaRPr lang="ja-JP" altLang="en-US" sz="1000" dirty="0">
              <a:solidFill>
                <a:schemeClr val="tx1"/>
              </a:solidFill>
            </a:endParaRPr>
          </a:p>
          <a:p>
            <a:pPr algn="l">
              <a:defRPr lang="ja-JP" altLang="en-US"/>
            </a:pPr>
            <a:endParaRPr lang="ja-JP" altLang="en-US" sz="1000" dirty="0">
              <a:solidFill>
                <a:schemeClr val="tx1"/>
              </a:solidFill>
            </a:endParaRPr>
          </a:p>
          <a:p>
            <a:pPr algn="l">
              <a:defRPr lang="ja-JP" altLang="en-US"/>
            </a:pPr>
            <a:r>
              <a:rPr lang="ja-JP" altLang="en-US" sz="1000" dirty="0">
                <a:solidFill>
                  <a:schemeClr val="tx1"/>
                </a:solidFill>
              </a:rPr>
              <a:t>　</a:t>
            </a:r>
          </a:p>
        </p:txBody>
      </p:sp>
      <p:sp>
        <p:nvSpPr>
          <p:cNvPr id="1114" name="図形 25"/>
          <p:cNvSpPr/>
          <p:nvPr/>
        </p:nvSpPr>
        <p:spPr>
          <a:xfrm>
            <a:off x="7451620" y="415153"/>
            <a:ext cx="1081758" cy="272141"/>
          </a:xfrm>
          <a:prstGeom prst="roundRect">
            <a:avLst/>
          </a:prstGeom>
          <a:solidFill>
            <a:schemeClr val="tx1">
              <a:lumMod val="50000"/>
              <a:lumOff val="50000"/>
            </a:scheme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200">
                <a:latin typeface="HGP創英角ｺﾞｼｯｸUB"/>
                <a:ea typeface="HGP創英角ｺﾞｼｯｸUB"/>
              </a:rPr>
              <a:t>目 指 す 姿</a:t>
            </a:r>
            <a:endParaRPr lang="ja-JP" altLang="en-US">
              <a:latin typeface="HGP創英角ｺﾞｼｯｸUB"/>
              <a:ea typeface="HGP創英角ｺﾞｼｯｸUB"/>
            </a:endParaRPr>
          </a:p>
        </p:txBody>
      </p:sp>
      <p:sp>
        <p:nvSpPr>
          <p:cNvPr id="1115" name="図形 30"/>
          <p:cNvSpPr/>
          <p:nvPr/>
        </p:nvSpPr>
        <p:spPr>
          <a:xfrm>
            <a:off x="2197367" y="549550"/>
            <a:ext cx="4826945" cy="2159438"/>
          </a:xfrm>
          <a:prstGeom prst="flowChartProcess">
            <a:avLst/>
          </a:prstGeom>
          <a:noFill/>
          <a:ln w="25400" cap="flat" cmpd="sng" algn="ctr">
            <a:solidFill>
              <a:schemeClr val="bg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endParaRPr lang="ja-JP" altLang="en-US" sz="1000">
              <a:solidFill>
                <a:schemeClr val="tx1"/>
              </a:solidFill>
            </a:endParaRPr>
          </a:p>
          <a:p>
            <a:pPr algn="l">
              <a:defRPr lang="ja-JP" altLang="en-US"/>
            </a:pPr>
            <a:endParaRPr lang="ja-JP" altLang="en-US" sz="1000">
              <a:solidFill>
                <a:schemeClr val="tx1"/>
              </a:solidFill>
            </a:endParaRPr>
          </a:p>
        </p:txBody>
      </p:sp>
      <p:sp>
        <p:nvSpPr>
          <p:cNvPr id="1116" name="図形 18"/>
          <p:cNvSpPr/>
          <p:nvPr/>
        </p:nvSpPr>
        <p:spPr>
          <a:xfrm>
            <a:off x="3999242" y="428095"/>
            <a:ext cx="1078136" cy="225092"/>
          </a:xfrm>
          <a:prstGeom prst="roundRect">
            <a:avLst/>
          </a:prstGeom>
          <a:solidFill>
            <a:schemeClr val="tx1">
              <a:lumMod val="50000"/>
              <a:lumOff val="50000"/>
            </a:scheme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200">
                <a:latin typeface="HGP創英角ｺﾞｼｯｸUB"/>
                <a:ea typeface="HGP創英角ｺﾞｼｯｸUB"/>
              </a:rPr>
              <a:t>課　　題</a:t>
            </a:r>
            <a:endParaRPr lang="ja-JP" altLang="en-US">
              <a:latin typeface="HGP創英角ｺﾞｼｯｸUB"/>
              <a:ea typeface="HGP創英角ｺﾞｼｯｸUB"/>
            </a:endParaRPr>
          </a:p>
        </p:txBody>
      </p:sp>
      <p:sp>
        <p:nvSpPr>
          <p:cNvPr id="1117" name="図形 42"/>
          <p:cNvSpPr/>
          <p:nvPr/>
        </p:nvSpPr>
        <p:spPr>
          <a:xfrm>
            <a:off x="327092" y="3403563"/>
            <a:ext cx="5620758" cy="3282642"/>
          </a:xfrm>
          <a:prstGeom prst="flowChartProcess">
            <a:avLst/>
          </a:prstGeom>
          <a:noFill/>
          <a:ln w="12700" cap="flat" cmpd="sng" algn="ctr">
            <a:solidFill>
              <a:schemeClr val="bg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l">
              <a:defRPr lang="ja-JP" altLang="en-US"/>
            </a:pPr>
            <a:r>
              <a:rPr lang="ja-JP" altLang="en-US" sz="400" b="0" dirty="0">
                <a:solidFill>
                  <a:schemeClr val="bg1"/>
                </a:solidFill>
                <a:latin typeface="HGS創英角ｺﾞｼｯｸUB"/>
                <a:ea typeface="HGS創英角ｺﾞｼｯｸUB"/>
              </a:rPr>
              <a:t>ｄ</a:t>
            </a:r>
            <a:endParaRPr lang="ja-JP" altLang="en-US" sz="1200" b="0" dirty="0">
              <a:solidFill>
                <a:schemeClr val="bg1"/>
              </a:solidFill>
              <a:latin typeface="HGS創英角ｺﾞｼｯｸUB"/>
              <a:ea typeface="HGS創英角ｺﾞｼｯｸUB"/>
            </a:endParaRPr>
          </a:p>
          <a:p>
            <a:pPr algn="l">
              <a:defRPr lang="ja-JP" altLang="en-US"/>
            </a:pPr>
            <a:r>
              <a:rPr lang="ja-JP" altLang="en-US" sz="1000" dirty="0">
                <a:solidFill>
                  <a:schemeClr val="tx1"/>
                </a:solidFill>
                <a:latin typeface="HGP創英角ｺﾞｼｯｸUB"/>
                <a:ea typeface="HGP創英角ｺﾞｼｯｸUB"/>
              </a:rPr>
              <a:t>　企業的農業法人へのジャンプアップ応援</a:t>
            </a:r>
            <a:r>
              <a:rPr lang="ja-JP" altLang="en-US" sz="1000" dirty="0">
                <a:solidFill>
                  <a:schemeClr val="tx1"/>
                </a:solidFill>
                <a:latin typeface="HGP創英角ｺﾞｼｯｸUB"/>
                <a:ea typeface="HGP創英角ｺﾞｼｯｸUB"/>
              </a:rPr>
              <a:t>事業</a:t>
            </a:r>
            <a:endParaRPr lang="ja-JP" altLang="en-US" sz="900" dirty="0">
              <a:solidFill>
                <a:schemeClr val="tx1"/>
              </a:solidFill>
              <a:latin typeface="HGP創英角ｺﾞｼｯｸUB"/>
              <a:ea typeface="HGP創英角ｺﾞｼｯｸUB"/>
            </a:endParaRPr>
          </a:p>
          <a:p>
            <a:pPr algn="l">
              <a:defRPr lang="ja-JP" altLang="en-US"/>
            </a:pPr>
            <a:r>
              <a:rPr lang="ja-JP" altLang="en-US" sz="900" dirty="0">
                <a:solidFill>
                  <a:schemeClr val="tx1"/>
                </a:solidFill>
              </a:rPr>
              <a:t>　</a:t>
            </a:r>
            <a:endParaRPr lang="ja-JP" altLang="en-US" sz="900" dirty="0">
              <a:solidFill>
                <a:schemeClr val="tx1"/>
              </a:solidFill>
            </a:endParaRPr>
          </a:p>
          <a:p>
            <a:pPr algn="l">
              <a:defRPr lang="ja-JP" altLang="en-US"/>
            </a:pPr>
            <a:r>
              <a:rPr lang="ja-JP" altLang="en-US" sz="900" dirty="0">
                <a:solidFill>
                  <a:schemeClr val="tx1"/>
                </a:solidFill>
              </a:rPr>
              <a:t>　○ 事業対象</a:t>
            </a:r>
            <a:endParaRPr lang="ja-JP" altLang="en-US" sz="900" dirty="0">
              <a:solidFill>
                <a:schemeClr val="tx1"/>
              </a:solidFill>
            </a:endParaRPr>
          </a:p>
          <a:p>
            <a:pPr algn="l">
              <a:defRPr lang="ja-JP" altLang="en-US"/>
            </a:pPr>
            <a:r>
              <a:rPr lang="ja-JP" altLang="en-US" sz="900" dirty="0">
                <a:solidFill>
                  <a:schemeClr val="tx1"/>
                </a:solidFill>
              </a:rPr>
              <a:t>　　「農業経営改善計画」の認定を受けた</a:t>
            </a:r>
            <a:endParaRPr sz="900"/>
          </a:p>
          <a:p>
            <a:pPr algn="l">
              <a:defRPr lang="ja-JP" altLang="en-US"/>
            </a:pPr>
            <a:r>
              <a:rPr lang="ja-JP" altLang="en-US" sz="900" dirty="0">
                <a:solidFill>
                  <a:schemeClr val="tx1"/>
                </a:solidFill>
              </a:rPr>
              <a:t>　　農業法人（R4.3月末：816法人）</a:t>
            </a:r>
            <a:endParaRPr sz="900"/>
          </a:p>
          <a:p>
            <a:pPr algn="l">
              <a:defRPr lang="ja-JP" altLang="en-US"/>
            </a:pPr>
            <a:endParaRPr lang="ja-JP" altLang="en-US" sz="900" dirty="0">
              <a:solidFill>
                <a:schemeClr val="tx1"/>
              </a:solidFill>
            </a:endParaRPr>
          </a:p>
          <a:p>
            <a:pPr algn="l">
              <a:defRPr lang="ja-JP" altLang="en-US"/>
            </a:pPr>
            <a:r>
              <a:rPr lang="ja-JP" altLang="en-US" sz="900" dirty="0">
                <a:solidFill>
                  <a:schemeClr val="tx1"/>
                </a:solidFill>
              </a:rPr>
              <a:t>　○ 補助内容</a:t>
            </a:r>
            <a:endParaRPr sz="900"/>
          </a:p>
          <a:p>
            <a:pPr>
              <a:defRPr lang="ja-JP" altLang="en-US"/>
            </a:pPr>
            <a:r>
              <a:rPr lang="ja-JP" altLang="en-US" sz="900" dirty="0">
                <a:solidFill>
                  <a:schemeClr val="tx1"/>
                </a:solidFill>
              </a:rPr>
              <a:t>　　　</a:t>
            </a:r>
            <a:r>
              <a:rPr lang="ja-JP" altLang="en-US" sz="900" dirty="0">
                <a:solidFill>
                  <a:schemeClr val="tx1"/>
                </a:solidFill>
              </a:rPr>
              <a:t>就業環境の整備費用を補助</a:t>
            </a:r>
            <a:endParaRPr sz="900"/>
          </a:p>
          <a:p>
            <a:pPr algn="l">
              <a:defRPr lang="ja-JP" altLang="en-US"/>
            </a:pPr>
            <a:r>
              <a:rPr lang="ja-JP" altLang="en-US" sz="900" dirty="0">
                <a:solidFill>
                  <a:schemeClr val="tx1"/>
                </a:solidFill>
              </a:rPr>
              <a:t>　</a:t>
            </a:r>
            <a:endParaRPr lang="ja-JP" altLang="en-US" sz="900" dirty="0">
              <a:solidFill>
                <a:schemeClr val="tx1"/>
              </a:solidFill>
            </a:endParaRPr>
          </a:p>
          <a:p>
            <a:pPr algn="l">
              <a:defRPr lang="ja-JP" altLang="en-US"/>
            </a:pPr>
            <a:r>
              <a:rPr lang="ja-JP" altLang="en-US" sz="900" dirty="0">
                <a:solidFill>
                  <a:schemeClr val="tx1"/>
                </a:solidFill>
              </a:rPr>
              <a:t>　</a:t>
            </a:r>
            <a:r>
              <a:rPr lang="ja-JP" altLang="en-US" sz="900" dirty="0">
                <a:solidFill>
                  <a:schemeClr val="tx1"/>
                </a:solidFill>
              </a:rPr>
              <a:t>○取組の条件</a:t>
            </a:r>
            <a:endParaRPr lang="ja-JP" altLang="en-US" sz="900" dirty="0">
              <a:solidFill>
                <a:schemeClr val="tx1"/>
              </a:solidFill>
            </a:endParaRPr>
          </a:p>
          <a:p>
            <a:pPr algn="l">
              <a:defRPr lang="ja-JP" altLang="en-US"/>
            </a:pPr>
            <a:r>
              <a:rPr lang="ja-JP" altLang="en-US" sz="900" dirty="0">
                <a:solidFill>
                  <a:schemeClr val="tx1"/>
                </a:solidFill>
              </a:rPr>
              <a:t>　・</a:t>
            </a:r>
            <a:r>
              <a:rPr lang="ja-JP" altLang="en-US" sz="900" dirty="0">
                <a:solidFill>
                  <a:schemeClr val="tx1"/>
                </a:solidFill>
              </a:rPr>
              <a:t>常時雇用、臨時雇用の確保、定着に関する</a:t>
            </a:r>
            <a:endParaRPr lang="ja-JP" altLang="en-US" sz="900" dirty="0">
              <a:solidFill>
                <a:schemeClr val="tx1"/>
              </a:solidFill>
            </a:endParaRPr>
          </a:p>
          <a:p>
            <a:pPr algn="l">
              <a:defRPr lang="ja-JP" altLang="en-US"/>
            </a:pPr>
            <a:r>
              <a:rPr lang="ja-JP" altLang="en-US" sz="900" dirty="0">
                <a:solidFill>
                  <a:schemeClr val="tx1"/>
                </a:solidFill>
              </a:rPr>
              <a:t>　</a:t>
            </a:r>
            <a:r>
              <a:rPr lang="ja-JP" altLang="en-US" sz="900" dirty="0">
                <a:solidFill>
                  <a:schemeClr val="tx1"/>
                </a:solidFill>
              </a:rPr>
              <a:t>　</a:t>
            </a:r>
            <a:r>
              <a:rPr lang="ja-JP" altLang="en-US" sz="900" dirty="0">
                <a:solidFill>
                  <a:schemeClr val="tx1"/>
                </a:solidFill>
              </a:rPr>
              <a:t>計画を策定すること。</a:t>
            </a:r>
            <a:endParaRPr lang="ja-JP" altLang="en-US" sz="900" dirty="0">
              <a:solidFill>
                <a:schemeClr val="tx1"/>
              </a:solidFill>
            </a:endParaRPr>
          </a:p>
          <a:p>
            <a:pPr algn="l">
              <a:defRPr lang="ja-JP" altLang="en-US"/>
            </a:pPr>
            <a:r>
              <a:rPr lang="ja-JP" altLang="en-US" sz="900" dirty="0">
                <a:solidFill>
                  <a:schemeClr val="tx1"/>
                </a:solidFill>
              </a:rPr>
              <a:t>　</a:t>
            </a:r>
            <a:r>
              <a:rPr lang="ja-JP" altLang="en-US" sz="900" dirty="0">
                <a:solidFill>
                  <a:schemeClr val="tx1"/>
                </a:solidFill>
              </a:rPr>
              <a:t>・</a:t>
            </a:r>
            <a:r>
              <a:rPr lang="ja-JP" altLang="en-US" sz="900" dirty="0">
                <a:solidFill>
                  <a:schemeClr val="tx1"/>
                </a:solidFill>
              </a:rPr>
              <a:t>農業経営・就農支援体制整備推進事業に</a:t>
            </a:r>
            <a:endParaRPr lang="ja-JP" altLang="en-US" sz="900" dirty="0">
              <a:solidFill>
                <a:schemeClr val="tx1"/>
              </a:solidFill>
            </a:endParaRPr>
          </a:p>
          <a:p>
            <a:pPr algn="l">
              <a:defRPr lang="ja-JP" altLang="en-US"/>
            </a:pPr>
            <a:r>
              <a:rPr lang="ja-JP" altLang="en-US" sz="900" dirty="0">
                <a:solidFill>
                  <a:schemeClr val="tx1"/>
                </a:solidFill>
              </a:rPr>
              <a:t>　</a:t>
            </a:r>
            <a:r>
              <a:rPr lang="ja-JP" altLang="en-US" sz="900" dirty="0">
                <a:solidFill>
                  <a:schemeClr val="tx1"/>
                </a:solidFill>
              </a:rPr>
              <a:t>　</a:t>
            </a:r>
            <a:r>
              <a:rPr lang="ja-JP" altLang="en-US" sz="900" dirty="0">
                <a:solidFill>
                  <a:schemeClr val="tx1"/>
                </a:solidFill>
              </a:rPr>
              <a:t>おいて</a:t>
            </a:r>
            <a:r>
              <a:rPr lang="ja-JP" altLang="en-US" sz="900" dirty="0">
                <a:solidFill>
                  <a:schemeClr val="tx1"/>
                </a:solidFill>
              </a:rPr>
              <a:t>社会保険労務士を</a:t>
            </a:r>
            <a:r>
              <a:rPr lang="ja-JP" altLang="en-US" sz="900" dirty="0">
                <a:solidFill>
                  <a:schemeClr val="tx1"/>
                </a:solidFill>
              </a:rPr>
              <a:t>専門家</a:t>
            </a:r>
            <a:r>
              <a:rPr lang="ja-JP" altLang="en-US" sz="900" dirty="0">
                <a:solidFill>
                  <a:schemeClr val="tx1"/>
                </a:solidFill>
              </a:rPr>
              <a:t>派遣</a:t>
            </a:r>
            <a:r>
              <a:rPr lang="ja-JP" altLang="en-US" sz="900" dirty="0">
                <a:solidFill>
                  <a:schemeClr val="tx1"/>
                </a:solidFill>
              </a:rPr>
              <a:t>し、</a:t>
            </a:r>
            <a:endParaRPr lang="ja-JP" altLang="en-US" sz="900" dirty="0">
              <a:solidFill>
                <a:schemeClr val="tx1"/>
              </a:solidFill>
            </a:endParaRPr>
          </a:p>
          <a:p>
            <a:pPr algn="l">
              <a:defRPr lang="ja-JP" altLang="en-US"/>
            </a:pPr>
            <a:r>
              <a:rPr lang="ja-JP" altLang="en-US" sz="900" dirty="0">
                <a:solidFill>
                  <a:schemeClr val="tx1"/>
                </a:solidFill>
              </a:rPr>
              <a:t>　</a:t>
            </a:r>
            <a:r>
              <a:rPr lang="ja-JP" altLang="en-US" sz="900" dirty="0">
                <a:solidFill>
                  <a:schemeClr val="tx1"/>
                </a:solidFill>
              </a:rPr>
              <a:t>　</a:t>
            </a:r>
            <a:r>
              <a:rPr lang="ja-JP" altLang="en-US" sz="900" dirty="0">
                <a:solidFill>
                  <a:schemeClr val="tx1"/>
                </a:solidFill>
              </a:rPr>
              <a:t>就業規則の策定と社会保険加入のいずれか、</a:t>
            </a:r>
            <a:endParaRPr lang="ja-JP" altLang="en-US" sz="900" dirty="0">
              <a:solidFill>
                <a:schemeClr val="tx1"/>
              </a:solidFill>
            </a:endParaRPr>
          </a:p>
          <a:p>
            <a:pPr algn="l">
              <a:defRPr lang="ja-JP" altLang="en-US"/>
            </a:pPr>
            <a:r>
              <a:rPr lang="ja-JP" altLang="en-US" sz="900" dirty="0">
                <a:solidFill>
                  <a:schemeClr val="tx1"/>
                </a:solidFill>
              </a:rPr>
              <a:t>　</a:t>
            </a:r>
            <a:r>
              <a:rPr lang="ja-JP" altLang="en-US" sz="900" dirty="0">
                <a:solidFill>
                  <a:schemeClr val="tx1"/>
                </a:solidFill>
              </a:rPr>
              <a:t>　</a:t>
            </a:r>
            <a:r>
              <a:rPr lang="ja-JP" altLang="en-US" sz="900" dirty="0">
                <a:solidFill>
                  <a:schemeClr val="tx1"/>
                </a:solidFill>
              </a:rPr>
              <a:t>もしくは</a:t>
            </a:r>
            <a:r>
              <a:rPr lang="ja-JP" altLang="en-US" sz="900" dirty="0">
                <a:solidFill>
                  <a:schemeClr val="tx1"/>
                </a:solidFill>
              </a:rPr>
              <a:t>両方</a:t>
            </a:r>
            <a:r>
              <a:rPr lang="ja-JP" altLang="en-US" sz="900" dirty="0">
                <a:solidFill>
                  <a:schemeClr val="tx1"/>
                </a:solidFill>
              </a:rPr>
              <a:t>に</a:t>
            </a:r>
            <a:r>
              <a:rPr lang="ja-JP" altLang="en-US" sz="900" dirty="0">
                <a:solidFill>
                  <a:schemeClr val="tx1"/>
                </a:solidFill>
              </a:rPr>
              <a:t>取り組む</a:t>
            </a:r>
            <a:r>
              <a:rPr lang="ja-JP" altLang="en-US" sz="900" dirty="0">
                <a:solidFill>
                  <a:schemeClr val="tx1"/>
                </a:solidFill>
              </a:rPr>
              <a:t>こと。</a:t>
            </a:r>
            <a:endParaRPr lang="ja-JP" altLang="en-US" sz="900" dirty="0">
              <a:solidFill>
                <a:schemeClr val="tx1"/>
              </a:solidFill>
            </a:endParaRPr>
          </a:p>
          <a:p>
            <a:pPr algn="l">
              <a:defRPr lang="ja-JP" altLang="en-US"/>
            </a:pPr>
            <a:r>
              <a:rPr lang="ja-JP" altLang="en-US" sz="900" dirty="0">
                <a:solidFill>
                  <a:schemeClr val="tx1"/>
                </a:solidFill>
              </a:rPr>
              <a:t>　・施設・設備の整備、改修に取り組む場合、</a:t>
            </a:r>
            <a:endParaRPr lang="ja-JP" altLang="en-US" sz="900" dirty="0">
              <a:solidFill>
                <a:schemeClr val="tx1"/>
              </a:solidFill>
            </a:endParaRPr>
          </a:p>
          <a:p>
            <a:pPr algn="l">
              <a:defRPr lang="ja-JP" altLang="en-US"/>
            </a:pPr>
            <a:r>
              <a:rPr lang="ja-JP" altLang="en-US" sz="900" dirty="0">
                <a:solidFill>
                  <a:schemeClr val="tx1"/>
                </a:solidFill>
              </a:rPr>
              <a:t>　</a:t>
            </a:r>
            <a:r>
              <a:rPr lang="ja-JP" altLang="en-US" sz="900" dirty="0">
                <a:solidFill>
                  <a:schemeClr val="tx1"/>
                </a:solidFill>
              </a:rPr>
              <a:t>　</a:t>
            </a:r>
            <a:r>
              <a:rPr lang="ja-JP" altLang="en-US" sz="900" dirty="0">
                <a:solidFill>
                  <a:schemeClr val="tx1"/>
                </a:solidFill>
              </a:rPr>
              <a:t>労務管理スキルの習得と人材の確保・定着</a:t>
            </a:r>
            <a:endParaRPr lang="ja-JP" altLang="en-US" sz="900" dirty="0">
              <a:solidFill>
                <a:schemeClr val="tx1"/>
              </a:solidFill>
            </a:endParaRPr>
          </a:p>
          <a:p>
            <a:pPr algn="l">
              <a:defRPr lang="ja-JP" altLang="en-US"/>
            </a:pPr>
            <a:r>
              <a:rPr lang="ja-JP" altLang="en-US" sz="900" dirty="0">
                <a:solidFill>
                  <a:schemeClr val="tx1"/>
                </a:solidFill>
              </a:rPr>
              <a:t>　　のいずれか、もしくは両方に取り組むこと。</a:t>
            </a:r>
            <a:endParaRPr lang="ja-JP" altLang="en-US" sz="900" dirty="0">
              <a:solidFill>
                <a:schemeClr val="tx1"/>
              </a:solidFill>
            </a:endParaRPr>
          </a:p>
          <a:p>
            <a:pPr algn="l">
              <a:defRPr lang="ja-JP" altLang="en-US"/>
            </a:pPr>
            <a:r>
              <a:rPr lang="ja-JP" altLang="en-US" sz="900" dirty="0">
                <a:solidFill>
                  <a:schemeClr val="tx1"/>
                </a:solidFill>
              </a:rPr>
              <a:t>　</a:t>
            </a:r>
            <a:endParaRPr lang="ja-JP" altLang="en-US" sz="900" dirty="0">
              <a:solidFill>
                <a:schemeClr val="tx1"/>
              </a:solidFill>
            </a:endParaRPr>
          </a:p>
          <a:p>
            <a:pPr algn="l">
              <a:defRPr lang="ja-JP" altLang="en-US"/>
            </a:pPr>
            <a:r>
              <a:rPr lang="ja-JP" altLang="en-US" sz="900" dirty="0">
                <a:solidFill>
                  <a:schemeClr val="tx1"/>
                </a:solidFill>
              </a:rPr>
              <a:t>　○</a:t>
            </a:r>
            <a:r>
              <a:rPr lang="ja-JP" altLang="en-US" sz="900" dirty="0">
                <a:solidFill>
                  <a:schemeClr val="tx1"/>
                </a:solidFill>
              </a:rPr>
              <a:t> </a:t>
            </a:r>
            <a:r>
              <a:rPr lang="ja-JP" altLang="en-US" sz="900" dirty="0">
                <a:solidFill>
                  <a:schemeClr val="tx1"/>
                </a:solidFill>
              </a:rPr>
              <a:t>補助率：１／２</a:t>
            </a:r>
            <a:r>
              <a:rPr lang="ja-JP" altLang="en-US" sz="900" dirty="0">
                <a:solidFill>
                  <a:schemeClr val="tx1"/>
                </a:solidFill>
              </a:rPr>
              <a:t>　</a:t>
            </a:r>
            <a:endParaRPr lang="ja-JP" altLang="en-US" sz="900" dirty="0">
              <a:solidFill>
                <a:schemeClr val="tx1"/>
              </a:solidFill>
            </a:endParaRPr>
          </a:p>
          <a:p>
            <a:pPr algn="l">
              <a:defRPr lang="ja-JP" altLang="en-US"/>
            </a:pPr>
            <a:endParaRPr sz="900"/>
          </a:p>
          <a:p>
            <a:pPr algn="l">
              <a:defRPr lang="ja-JP" altLang="en-US"/>
            </a:pPr>
            <a:r>
              <a:rPr lang="ja-JP" altLang="en-US" sz="900" u="none" dirty="0">
                <a:solidFill>
                  <a:schemeClr val="tx1"/>
                </a:solidFill>
              </a:rPr>
              <a:t>　</a:t>
            </a:r>
            <a:endParaRPr lang="ja-JP" altLang="en-US" sz="1000" u="sng" dirty="0">
              <a:solidFill>
                <a:schemeClr val="tx1"/>
              </a:solidFill>
            </a:endParaRPr>
          </a:p>
        </p:txBody>
      </p:sp>
      <p:sp>
        <p:nvSpPr>
          <p:cNvPr id="1118" name="図形 55"/>
          <p:cNvSpPr/>
          <p:nvPr/>
        </p:nvSpPr>
        <p:spPr>
          <a:xfrm>
            <a:off x="4210535" y="746783"/>
            <a:ext cx="2738843" cy="1296000"/>
          </a:xfrm>
          <a:prstGeom prst="wedgeRectCallout">
            <a:avLst>
              <a:gd name="adj1" fmla="val 38829"/>
              <a:gd name="adj2" fmla="val 59489"/>
            </a:avLst>
          </a:prstGeom>
          <a:solidFill>
            <a:schemeClr val="bg1"/>
          </a:solidFill>
          <a:ln w="12700" cap="flat" cmpd="sng" algn="ctr">
            <a:solidFill>
              <a:schemeClr val="accent1">
                <a:shade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l">
              <a:defRPr lang="ja-JP" altLang="en-US"/>
            </a:pPr>
            <a:r>
              <a:rPr lang="ja-JP" altLang="en-US" sz="1000" b="0">
                <a:solidFill>
                  <a:schemeClr val="tx1"/>
                </a:solidFill>
                <a:latin typeface="HGP創英角ｺﾞｼｯｸUB"/>
                <a:ea typeface="HGP創英角ｺﾞｼｯｸUB"/>
              </a:rPr>
              <a:t>職場環境に対する従業員の声</a:t>
            </a:r>
            <a:r>
              <a:rPr lang="ja-JP" altLang="en-US" sz="1000">
                <a:solidFill>
                  <a:schemeClr val="tx1"/>
                </a:solidFill>
              </a:rPr>
              <a:t> </a:t>
            </a:r>
            <a:endParaRPr lang="ja-JP" altLang="en-US" sz="1000" b="0">
              <a:solidFill>
                <a:schemeClr val="tx1"/>
              </a:solidFill>
              <a:latin typeface="HGP創英角ｺﾞｼｯｸUB"/>
              <a:ea typeface="HGP創英角ｺﾞｼｯｸUB"/>
            </a:endParaRPr>
          </a:p>
          <a:p>
            <a:pPr algn="l">
              <a:defRPr lang="ja-JP" altLang="en-US"/>
            </a:pPr>
            <a:r>
              <a:rPr lang="ja-JP" altLang="en-US" sz="900">
                <a:solidFill>
                  <a:schemeClr val="tx1"/>
                </a:solidFill>
              </a:rPr>
              <a:t>・求職者・従業員が求めるのは「会社らしさ」。</a:t>
            </a:r>
            <a:endParaRPr lang="ja-JP" altLang="en-US" sz="900">
              <a:solidFill>
                <a:schemeClr val="tx1"/>
              </a:solidFill>
            </a:endParaRPr>
          </a:p>
          <a:p>
            <a:pPr algn="l">
              <a:defRPr lang="ja-JP" altLang="en-US"/>
            </a:pPr>
            <a:r>
              <a:rPr lang="ja-JP" altLang="en-US" sz="900">
                <a:solidFill>
                  <a:schemeClr val="tx1"/>
                </a:solidFill>
              </a:rPr>
              <a:t>・地域外からの従業員は昼休みに自宅に帰れない。</a:t>
            </a:r>
          </a:p>
          <a:p>
            <a:pPr algn="l">
              <a:defRPr lang="ja-JP" altLang="en-US"/>
            </a:pPr>
            <a:r>
              <a:rPr lang="ja-JP" altLang="en-US" sz="900">
                <a:solidFill>
                  <a:schemeClr val="tx1"/>
                </a:solidFill>
              </a:rPr>
              <a:t>　休憩所を整備してほしい。(20代、女性)</a:t>
            </a:r>
          </a:p>
          <a:p>
            <a:pPr algn="l">
              <a:defRPr lang="ja-JP" altLang="en-US"/>
            </a:pPr>
            <a:r>
              <a:rPr lang="ja-JP" altLang="en-US" sz="900">
                <a:solidFill>
                  <a:schemeClr val="tx1"/>
                </a:solidFill>
              </a:rPr>
              <a:t>・事務所にはしっかりした男女別トイレ、ほ場に</a:t>
            </a:r>
            <a:br>
              <a:rPr lang="ja-JP" altLang="en-US" sz="900">
                <a:solidFill>
                  <a:schemeClr val="tx1"/>
                </a:solidFill>
              </a:rPr>
            </a:br>
            <a:r>
              <a:rPr lang="ja-JP" altLang="en-US" sz="900">
                <a:solidFill>
                  <a:schemeClr val="tx1"/>
                </a:solidFill>
              </a:rPr>
              <a:t>　は仮設トイレを設置して欲しい。(40代、女性)</a:t>
            </a:r>
          </a:p>
          <a:p>
            <a:pPr algn="l">
              <a:defRPr lang="ja-JP" altLang="en-US"/>
            </a:pPr>
            <a:r>
              <a:rPr lang="ja-JP" altLang="en-US" sz="900">
                <a:solidFill>
                  <a:schemeClr val="tx1"/>
                </a:solidFill>
              </a:rPr>
              <a:t>・作業場が汚いので、清潔さを保って欲しい。 </a:t>
            </a:r>
          </a:p>
          <a:p>
            <a:pPr algn="l">
              <a:defRPr lang="ja-JP" altLang="en-US"/>
            </a:pPr>
            <a:r>
              <a:rPr lang="ja-JP" altLang="en-US" sz="900">
                <a:solidFill>
                  <a:schemeClr val="tx1"/>
                </a:solidFill>
              </a:rPr>
              <a:t>　(30代、女性)</a:t>
            </a:r>
          </a:p>
        </p:txBody>
      </p:sp>
      <p:pic>
        <p:nvPicPr>
          <p:cNvPr id="1119" name="図 54"/>
          <p:cNvPicPr>
            <a:picLocks noChangeAspect="1"/>
          </p:cNvPicPr>
          <p:nvPr/>
        </p:nvPicPr>
        <p:blipFill>
          <a:blip r:embed="rId1">
            <a:extLst>
              <a:ext uri="{BEBA8EAE-BF5A-486C-A8C5-ECC9F3942E4B}">
                <a14:imgProps xmlns:a14="http://schemas.microsoft.com/office/drawing/2010/main">
                  <a14:imgLayer r:embed="rId2">
                    <a14:imgEffect>
                      <a14:backgroundRemoval t="10000" b="90000" l="10000" r="90000"/>
                    </a14:imgEffect>
                  </a14:imgLayer>
                </a14:imgProps>
              </a:ext>
            </a:extLst>
          </a:blip>
          <a:stretch>
            <a:fillRect/>
          </a:stretch>
        </p:blipFill>
        <p:spPr>
          <a:xfrm>
            <a:off x="6445378" y="1807422"/>
            <a:ext cx="603333" cy="906648"/>
          </a:xfrm>
          <a:prstGeom prst="rect">
            <a:avLst/>
          </a:prstGeom>
        </p:spPr>
      </p:pic>
      <p:sp>
        <p:nvSpPr>
          <p:cNvPr id="1120" name="テキスト 58"/>
          <p:cNvSpPr txBox="1"/>
          <p:nvPr/>
        </p:nvSpPr>
        <p:spPr>
          <a:xfrm>
            <a:off x="3061378" y="3548370"/>
            <a:ext cx="2744271" cy="3046095"/>
          </a:xfrm>
          <a:prstGeom prst="rect">
            <a:avLst/>
          </a:prstGeom>
          <a:solidFill>
            <a:schemeClr val="bg1"/>
          </a:solidFill>
          <a:ln w="50800">
            <a:solidFill>
              <a:schemeClr val="bg1">
                <a:lumMod val="75000"/>
              </a:schemeClr>
            </a:solidFill>
          </a:ln>
        </p:spPr>
        <p:txBody>
          <a:bodyPr wrap="square">
            <a:spAutoFit/>
          </a:bodyPr>
          <a:lstStyle/>
          <a:p>
            <a:pPr algn="l">
              <a:defRPr lang="ja-JP" altLang="en-US"/>
            </a:pPr>
            <a:r>
              <a:rPr lang="ja-JP" altLang="en-US" sz="900" dirty="0">
                <a:latin typeface="HGS創英角ｺﾞｼｯｸUB"/>
                <a:ea typeface="HGS創英角ｺﾞｼｯｸUB"/>
              </a:rPr>
              <a:t>【要　件】</a:t>
            </a:r>
          </a:p>
          <a:p>
            <a:pPr algn="l">
              <a:defRPr lang="ja-JP" altLang="en-US"/>
            </a:pPr>
            <a:r>
              <a:rPr lang="ja-JP" altLang="en-US" sz="900" dirty="0"/>
              <a:t>　社会保険労務士の指導・助言を受け、就業規則の作成や社会保険への加入を行い、４年以内に雇用拡大と定着に関する事業計画を達成する見込みのあるもの。</a:t>
            </a:r>
          </a:p>
          <a:p>
            <a:pPr algn="l">
              <a:defRPr lang="ja-JP" altLang="en-US"/>
            </a:pPr>
            <a:r>
              <a:rPr lang="ja-JP" altLang="en-US" sz="900" dirty="0">
                <a:solidFill>
                  <a:schemeClr val="bg1"/>
                </a:solidFill>
              </a:rPr>
              <a:t>ｄ</a:t>
            </a:r>
          </a:p>
          <a:p>
            <a:pPr algn="l">
              <a:defRPr lang="ja-JP" altLang="en-US"/>
            </a:pPr>
            <a:r>
              <a:rPr lang="ja-JP" altLang="en-US" sz="900" dirty="0">
                <a:latin typeface="HGS創英角ｺﾞｼｯｸUB"/>
                <a:ea typeface="HGS創英角ｺﾞｼｯｸUB"/>
              </a:rPr>
              <a:t>【内　容】</a:t>
            </a:r>
            <a:endParaRPr lang="ja-JP" altLang="en-US" sz="900" u="sng" dirty="0">
              <a:latin typeface="游ゴシック"/>
              <a:ea typeface="游ゴシック"/>
            </a:endParaRPr>
          </a:p>
          <a:p>
            <a:pPr algn="l">
              <a:defRPr lang="ja-JP" altLang="en-US"/>
            </a:pPr>
            <a:r>
              <a:rPr lang="ja-JP" altLang="en-US" sz="900" dirty="0">
                <a:latin typeface="HGS創英角ｺﾞｼｯｸUB"/>
                <a:ea typeface="HGS創英角ｺﾞｼｯｸUB"/>
              </a:rPr>
              <a:t>　</a:t>
            </a:r>
            <a:r>
              <a:rPr lang="ja-JP" altLang="en-US" sz="100" dirty="0">
                <a:latin typeface="HGS創英角ｺﾞｼｯｸUB"/>
                <a:ea typeface="HGS創英角ｺﾞｼｯｸUB"/>
              </a:rPr>
              <a:t>ｆ</a:t>
            </a:r>
            <a:endParaRPr lang="ja-JP" altLang="en-US" sz="900" dirty="0">
              <a:latin typeface="HGS創英角ｺﾞｼｯｸUB"/>
              <a:ea typeface="HGS創英角ｺﾞｼｯｸUB"/>
            </a:endParaRPr>
          </a:p>
          <a:p>
            <a:pPr algn="l">
              <a:defRPr lang="ja-JP" altLang="en-US"/>
            </a:pPr>
            <a:r>
              <a:rPr lang="ja-JP" altLang="en-US" sz="900" dirty="0">
                <a:latin typeface="HGS創英角ｺﾞｼｯｸUB"/>
                <a:ea typeface="HGS創英角ｺﾞｼｯｸUB"/>
              </a:rPr>
              <a:t>　</a:t>
            </a:r>
            <a:r>
              <a:rPr lang="ja-JP" altLang="en-US" sz="900" u="sng" dirty="0">
                <a:latin typeface="HGS創英角ｺﾞｼｯｸUB"/>
                <a:ea typeface="HGS創英角ｺﾞｼｯｸUB"/>
              </a:rPr>
              <a:t> 取組① 労務管理スキルの習得</a:t>
            </a:r>
          </a:p>
          <a:p>
            <a:pPr algn="l">
              <a:defRPr lang="ja-JP" altLang="en-US"/>
            </a:pPr>
            <a:r>
              <a:rPr lang="ja-JP" altLang="en-US" sz="900" dirty="0">
                <a:latin typeface="HGS創英角ｺﾞｼｯｸUB"/>
                <a:ea typeface="HGS創英角ｺﾞｼｯｸUB"/>
              </a:rPr>
              <a:t>   </a:t>
            </a:r>
            <a:r>
              <a:rPr lang="ja-JP" altLang="en-US" sz="900" dirty="0">
                <a:solidFill>
                  <a:schemeClr val="tx1"/>
                </a:solidFill>
              </a:rPr>
              <a:t>　</a:t>
            </a:r>
            <a:r>
              <a:rPr lang="ja-JP" altLang="en-US" sz="800" dirty="0">
                <a:solidFill>
                  <a:schemeClr val="tx1"/>
                </a:solidFill>
              </a:rPr>
              <a:t>・研修への参加等による知識の習得、免許取得</a:t>
            </a:r>
            <a:endParaRPr lang="ja-JP" altLang="en-US" sz="900" dirty="0">
              <a:solidFill>
                <a:schemeClr val="tx1"/>
              </a:solidFill>
            </a:endParaRPr>
          </a:p>
          <a:p>
            <a:pPr algn="l">
              <a:defRPr lang="ja-JP" altLang="en-US"/>
            </a:pPr>
            <a:r>
              <a:rPr lang="ja-JP" altLang="en-US" sz="800" dirty="0">
                <a:solidFill>
                  <a:schemeClr val="tx1"/>
                </a:solidFill>
              </a:rPr>
              <a:t>　　 ・県内外の先進的な取組先からの情報収集</a:t>
            </a:r>
          </a:p>
          <a:p>
            <a:pPr algn="l">
              <a:defRPr lang="ja-JP" altLang="en-US"/>
            </a:pPr>
            <a:r>
              <a:rPr lang="ja-JP" altLang="en-US" sz="800" dirty="0">
                <a:solidFill>
                  <a:schemeClr val="tx1"/>
                </a:solidFill>
              </a:rPr>
              <a:t>　　 ・労働時間、給与等の労務管理システム導入　等</a:t>
            </a:r>
            <a:r>
              <a:rPr lang="ja-JP" altLang="en-US" sz="800" dirty="0">
                <a:latin typeface="HGS創英角ｺﾞｼｯｸUB"/>
                <a:ea typeface="HGS創英角ｺﾞｼｯｸUB"/>
              </a:rPr>
              <a:t> </a:t>
            </a:r>
            <a:r>
              <a:rPr lang="ja-JP" altLang="en-US" sz="900" dirty="0">
                <a:latin typeface="HGS創英角ｺﾞｼｯｸUB"/>
                <a:ea typeface="HGS創英角ｺﾞｼｯｸUB"/>
              </a:rPr>
              <a:t>  </a:t>
            </a:r>
            <a:endParaRPr lang="ja-JP" altLang="en-US" sz="800" dirty="0">
              <a:solidFill>
                <a:schemeClr val="tx1"/>
              </a:solidFill>
            </a:endParaRPr>
          </a:p>
          <a:p>
            <a:pPr algn="l">
              <a:defRPr lang="ja-JP" altLang="en-US"/>
            </a:pPr>
            <a:endParaRPr lang="ja-JP" altLang="en-US" sz="900" dirty="0">
              <a:latin typeface="HGS創英角ｺﾞｼｯｸUB"/>
              <a:ea typeface="HGS創英角ｺﾞｼｯｸUB"/>
            </a:endParaRPr>
          </a:p>
          <a:p>
            <a:pPr algn="l">
              <a:defRPr lang="ja-JP" altLang="en-US"/>
            </a:pPr>
            <a:r>
              <a:rPr lang="ja-JP" altLang="en-US" sz="900" dirty="0">
                <a:latin typeface="HGS創英角ｺﾞｼｯｸUB"/>
                <a:ea typeface="HGS創英角ｺﾞｼｯｸUB"/>
              </a:rPr>
              <a:t>    </a:t>
            </a:r>
            <a:r>
              <a:rPr lang="ja-JP" altLang="en-US" sz="900" u="sng" dirty="0">
                <a:latin typeface="HGS創英角ｺﾞｼｯｸUB"/>
                <a:ea typeface="HGS創英角ｺﾞｼｯｸUB"/>
              </a:rPr>
              <a:t>取組② 人材の確保・定着</a:t>
            </a:r>
          </a:p>
          <a:p>
            <a:pPr algn="l">
              <a:defRPr lang="ja-JP" altLang="en-US"/>
            </a:pPr>
            <a:r>
              <a:rPr lang="ja-JP" altLang="en-US" sz="900" dirty="0"/>
              <a:t>　   </a:t>
            </a:r>
            <a:r>
              <a:rPr lang="ja-JP" altLang="en-US" sz="800" dirty="0"/>
              <a:t>・求人募集のためのチラシ等の制作費</a:t>
            </a:r>
          </a:p>
          <a:p>
            <a:pPr algn="l">
              <a:defRPr lang="ja-JP" altLang="en-US"/>
            </a:pPr>
            <a:r>
              <a:rPr lang="ja-JP" altLang="en-US" sz="800" dirty="0"/>
              <a:t>　　・自社ＨＰ等のＷｅｂサイトの整備</a:t>
            </a:r>
          </a:p>
          <a:p>
            <a:pPr algn="l">
              <a:defRPr lang="ja-JP" altLang="en-US"/>
            </a:pPr>
            <a:r>
              <a:rPr lang="ja-JP" altLang="en-US" sz="800" dirty="0"/>
              <a:t>　　・作業動画マニュアルの制作費　 等</a:t>
            </a:r>
          </a:p>
          <a:p>
            <a:pPr algn="l">
              <a:defRPr lang="ja-JP" altLang="en-US"/>
            </a:pPr>
            <a:r>
              <a:rPr lang="ja-JP" altLang="en-US" sz="800" dirty="0">
                <a:solidFill>
                  <a:schemeClr val="bg1"/>
                </a:solidFill>
              </a:rPr>
              <a:t>ｄ</a:t>
            </a:r>
            <a:endParaRPr lang="ja-JP" altLang="en-US" sz="900" dirty="0">
              <a:solidFill>
                <a:schemeClr val="bg1"/>
              </a:solidFill>
            </a:endParaRPr>
          </a:p>
          <a:p>
            <a:pPr algn="l">
              <a:defRPr lang="ja-JP" altLang="en-US"/>
            </a:pPr>
            <a:r>
              <a:rPr lang="ja-JP" altLang="en-US" sz="900" dirty="0">
                <a:latin typeface="HGS創英角ｺﾞｼｯｸUB"/>
                <a:ea typeface="HGS創英角ｺﾞｼｯｸUB"/>
              </a:rPr>
              <a:t>　 </a:t>
            </a:r>
            <a:r>
              <a:rPr lang="ja-JP" altLang="en-US" sz="900" u="sng" dirty="0">
                <a:latin typeface="HGS創英角ｺﾞｼｯｸUB"/>
                <a:ea typeface="HGS創英角ｺﾞｼｯｸUB"/>
              </a:rPr>
              <a:t>取組③ 施設・設備の整備、改修</a:t>
            </a:r>
          </a:p>
          <a:p>
            <a:pPr algn="l">
              <a:defRPr lang="ja-JP" altLang="en-US"/>
            </a:pPr>
            <a:r>
              <a:rPr lang="ja-JP" altLang="en-US" sz="900" dirty="0"/>
              <a:t>　   </a:t>
            </a:r>
            <a:r>
              <a:rPr lang="ja-JP" altLang="en-US" sz="800" dirty="0">
                <a:solidFill>
                  <a:schemeClr val="tx1"/>
                </a:solidFill>
              </a:rPr>
              <a:t>・トイレの整備、改修</a:t>
            </a:r>
          </a:p>
          <a:p>
            <a:pPr algn="l">
              <a:defRPr lang="ja-JP" altLang="en-US"/>
            </a:pPr>
            <a:r>
              <a:rPr lang="ja-JP" altLang="en-US" sz="800" dirty="0">
                <a:solidFill>
                  <a:schemeClr val="tx1"/>
                </a:solidFill>
              </a:rPr>
              <a:t>　　・休憩室、更衣室の整備、改修</a:t>
            </a:r>
          </a:p>
          <a:p>
            <a:pPr algn="l">
              <a:defRPr lang="ja-JP" altLang="en-US"/>
            </a:pPr>
            <a:r>
              <a:rPr lang="ja-JP" altLang="en-US" sz="800" dirty="0">
                <a:solidFill>
                  <a:schemeClr val="tx1"/>
                </a:solidFill>
              </a:rPr>
              <a:t>　　・浄水設備の整備　等</a:t>
            </a:r>
            <a:endParaRPr lang="ja-JP" altLang="en-US" sz="900" dirty="0">
              <a:solidFill>
                <a:schemeClr val="tx1"/>
              </a:solidFill>
            </a:endParaRPr>
          </a:p>
        </p:txBody>
      </p:sp>
      <p:pic>
        <p:nvPicPr>
          <p:cNvPr id="1121" name="図 65"/>
          <p:cNvPicPr>
            <a:picLocks noChangeAspect="1"/>
          </p:cNvPicPr>
          <p:nvPr/>
        </p:nvPicPr>
        <p:blipFill>
          <a:blip r:embed="rId3"/>
          <a:stretch>
            <a:fillRect/>
          </a:stretch>
        </p:blipFill>
        <p:spPr>
          <a:xfrm>
            <a:off x="5110203" y="4204144"/>
            <a:ext cx="501624" cy="501624"/>
          </a:xfrm>
          <a:prstGeom prst="rect">
            <a:avLst/>
          </a:prstGeom>
        </p:spPr>
      </p:pic>
      <p:pic>
        <p:nvPicPr>
          <p:cNvPr id="1122" name="図 37"/>
          <p:cNvPicPr>
            <a:picLocks noChangeAspect="1"/>
          </p:cNvPicPr>
          <p:nvPr/>
        </p:nvPicPr>
        <p:blipFill>
          <a:blip r:embed="rId4"/>
          <a:stretch>
            <a:fillRect/>
          </a:stretch>
        </p:blipFill>
        <p:spPr>
          <a:xfrm>
            <a:off x="7671675" y="2291"/>
            <a:ext cx="1076325" cy="309857"/>
          </a:xfrm>
          <a:prstGeom prst="rect">
            <a:avLst/>
          </a:prstGeom>
        </p:spPr>
      </p:pic>
      <p:sp>
        <p:nvSpPr>
          <p:cNvPr id="1123" name="テキスト 81"/>
          <p:cNvSpPr txBox="1"/>
          <p:nvPr/>
        </p:nvSpPr>
        <p:spPr>
          <a:xfrm>
            <a:off x="2271399" y="656565"/>
            <a:ext cx="2010646" cy="1476435"/>
          </a:xfrm>
          <a:prstGeom prst="rect">
            <a:avLst/>
          </a:prstGeom>
          <a:noFill/>
          <a:ln w="15875">
            <a:noFill/>
          </a:ln>
        </p:spPr>
        <p:txBody>
          <a:bodyPr wrap="square">
            <a:spAutoFit/>
          </a:bodyPr>
          <a:lstStyle/>
          <a:p>
            <a:pPr algn="l">
              <a:defRPr lang="ja-JP" altLang="en-US"/>
            </a:pPr>
            <a:r>
              <a:rPr lang="ja-JP" altLang="en-US" sz="1000">
                <a:solidFill>
                  <a:schemeClr val="tx1"/>
                </a:solidFill>
              </a:rPr>
              <a:t>■雇用就農者は増加傾向だが、</a:t>
            </a:r>
          </a:p>
          <a:p>
            <a:pPr algn="l">
              <a:defRPr lang="ja-JP" altLang="en-US"/>
            </a:pPr>
            <a:r>
              <a:rPr lang="ja-JP" altLang="en-US" sz="1000">
                <a:solidFill>
                  <a:schemeClr val="tx1"/>
                </a:solidFill>
              </a:rPr>
              <a:t>　労働力不足が顕在化</a:t>
            </a:r>
          </a:p>
          <a:p>
            <a:pPr algn="l">
              <a:defRPr lang="ja-JP" altLang="en-US"/>
            </a:pPr>
            <a:endParaRPr lang="ja-JP" altLang="en-US" sz="1000">
              <a:solidFill>
                <a:schemeClr val="tx1"/>
              </a:solidFill>
            </a:endParaRPr>
          </a:p>
          <a:p>
            <a:pPr algn="l">
              <a:defRPr lang="ja-JP" altLang="en-US"/>
            </a:pPr>
            <a:r>
              <a:rPr lang="ja-JP" altLang="en-US" sz="1000">
                <a:solidFill>
                  <a:schemeClr val="tx1"/>
                </a:solidFill>
              </a:rPr>
              <a:t>■雇用就農者の５年後離職率　</a:t>
            </a:r>
          </a:p>
          <a:p>
            <a:pPr algn="l">
              <a:defRPr lang="ja-JP" altLang="en-US"/>
            </a:pPr>
            <a:r>
              <a:rPr lang="ja-JP" altLang="en-US" sz="1000">
                <a:solidFill>
                  <a:schemeClr val="tx1"/>
                </a:solidFill>
              </a:rPr>
              <a:t>　は約４割</a:t>
            </a:r>
          </a:p>
          <a:p>
            <a:pPr algn="l">
              <a:defRPr lang="ja-JP" altLang="en-US"/>
            </a:pPr>
            <a:endParaRPr lang="ja-JP" altLang="en-US" sz="1000"/>
          </a:p>
          <a:p>
            <a:pPr algn="l">
              <a:defRPr lang="ja-JP" altLang="en-US"/>
            </a:pPr>
            <a:r>
              <a:rPr lang="ja-JP" altLang="en-US" sz="1000">
                <a:solidFill>
                  <a:schemeClr val="tx1"/>
                </a:solidFill>
              </a:rPr>
              <a:t>■離職理由の１つとして、各</a:t>
            </a:r>
            <a:endParaRPr lang="ja-JP" altLang="en-US" sz="1000">
              <a:solidFill>
                <a:schemeClr val="tx1"/>
              </a:solidFill>
            </a:endParaRPr>
          </a:p>
          <a:p>
            <a:pPr algn="l">
              <a:defRPr lang="ja-JP" altLang="en-US"/>
            </a:pPr>
            <a:r>
              <a:rPr lang="ja-JP" altLang="en-US" sz="1000">
                <a:solidFill>
                  <a:schemeClr val="tx1"/>
                </a:solidFill>
              </a:rPr>
              <a:t>　</a:t>
            </a:r>
            <a:r>
              <a:rPr lang="ja-JP" altLang="en-US" sz="1000">
                <a:solidFill>
                  <a:schemeClr val="tx1"/>
                </a:solidFill>
              </a:rPr>
              <a:t>種就</a:t>
            </a:r>
            <a:r>
              <a:rPr lang="ja-JP" altLang="en-US" sz="1000">
                <a:solidFill>
                  <a:schemeClr val="tx1"/>
                </a:solidFill>
              </a:rPr>
              <a:t>業条</a:t>
            </a:r>
            <a:r>
              <a:rPr lang="ja-JP" altLang="en-US" sz="1000">
                <a:solidFill>
                  <a:schemeClr val="tx1"/>
                </a:solidFill>
              </a:rPr>
              <a:t>件が整備されてい　</a:t>
            </a:r>
            <a:endParaRPr lang="ja-JP" altLang="en-US" sz="1000">
              <a:solidFill>
                <a:schemeClr val="tx1"/>
              </a:solidFill>
            </a:endParaRPr>
          </a:p>
          <a:p>
            <a:pPr algn="l">
              <a:defRPr lang="ja-JP" altLang="en-US"/>
            </a:pPr>
            <a:r>
              <a:rPr lang="ja-JP" altLang="en-US" sz="1000">
                <a:solidFill>
                  <a:schemeClr val="tx1"/>
                </a:solidFill>
              </a:rPr>
              <a:t>　</a:t>
            </a:r>
            <a:r>
              <a:rPr lang="ja-JP" altLang="en-US" sz="1000">
                <a:solidFill>
                  <a:schemeClr val="tx1"/>
                </a:solidFill>
              </a:rPr>
              <a:t>ない</a:t>
            </a:r>
            <a:r>
              <a:rPr lang="ja-JP" altLang="en-US" sz="1000">
                <a:solidFill>
                  <a:schemeClr val="tx1"/>
                </a:solidFill>
              </a:rPr>
              <a:t>こと</a:t>
            </a:r>
            <a:r>
              <a:rPr lang="ja-JP" altLang="en-US" sz="1000">
                <a:solidFill>
                  <a:schemeClr val="tx1"/>
                </a:solidFill>
              </a:rPr>
              <a:t>が挙げられる。</a:t>
            </a:r>
            <a:endParaRPr lang="ja-JP" altLang="en-US" sz="1000">
              <a:solidFill>
                <a:schemeClr val="tx1"/>
              </a:solidFill>
            </a:endParaRPr>
          </a:p>
        </p:txBody>
      </p:sp>
      <p:sp>
        <p:nvSpPr>
          <p:cNvPr id="1124" name="テキスト 82"/>
          <p:cNvSpPr txBox="1"/>
          <p:nvPr/>
        </p:nvSpPr>
        <p:spPr>
          <a:xfrm>
            <a:off x="141246" y="693136"/>
            <a:ext cx="2057731" cy="1784211"/>
          </a:xfrm>
          <a:prstGeom prst="rect">
            <a:avLst/>
          </a:prstGeom>
          <a:noFill/>
          <a:ln w="15875">
            <a:noFill/>
          </a:ln>
        </p:spPr>
        <p:txBody>
          <a:bodyPr wrap="square">
            <a:spAutoFit/>
          </a:bodyPr>
          <a:lstStyle/>
          <a:p>
            <a:pPr algn="l">
              <a:defRPr lang="ja-JP" altLang="en-US"/>
            </a:pPr>
            <a:r>
              <a:rPr lang="ja-JP" altLang="en-US" sz="1000">
                <a:solidFill>
                  <a:schemeClr val="tx1"/>
                </a:solidFill>
              </a:rPr>
              <a:t>■県内の農業法人は増加傾向</a:t>
            </a:r>
          </a:p>
          <a:p>
            <a:pPr algn="l">
              <a:defRPr lang="ja-JP" altLang="en-US"/>
            </a:pPr>
            <a:r>
              <a:rPr lang="ja-JP" altLang="en-US" sz="1000">
                <a:solidFill>
                  <a:schemeClr val="tx1"/>
                </a:solidFill>
              </a:rPr>
              <a:t>　　</a:t>
            </a:r>
            <a:endParaRPr lang="ja-JP" altLang="en-US" sz="1000">
              <a:solidFill>
                <a:schemeClr val="tx1"/>
              </a:solidFill>
            </a:endParaRPr>
          </a:p>
          <a:p>
            <a:pPr algn="l">
              <a:defRPr lang="ja-JP" altLang="en-US"/>
            </a:pPr>
            <a:r>
              <a:rPr lang="ja-JP" altLang="en-US" sz="1000">
                <a:solidFill>
                  <a:schemeClr val="tx1"/>
                </a:solidFill>
              </a:rPr>
              <a:t>■農業での働き方は、１日農業</a:t>
            </a:r>
          </a:p>
          <a:p>
            <a:pPr algn="l">
              <a:defRPr lang="ja-JP" altLang="en-US"/>
            </a:pPr>
            <a:r>
              <a:rPr lang="ja-JP" altLang="en-US" sz="1000">
                <a:solidFill>
                  <a:schemeClr val="tx1"/>
                </a:solidFill>
              </a:rPr>
              <a:t>　バイトや短期雇用など多様化</a:t>
            </a:r>
          </a:p>
          <a:p>
            <a:pPr algn="l">
              <a:defRPr lang="ja-JP" altLang="en-US"/>
            </a:pPr>
            <a:endParaRPr lang="ja-JP" altLang="en-US" sz="1000">
              <a:solidFill>
                <a:schemeClr val="tx1"/>
              </a:solidFill>
            </a:endParaRPr>
          </a:p>
          <a:p>
            <a:pPr algn="l">
              <a:defRPr lang="ja-JP" altLang="en-US"/>
            </a:pPr>
            <a:r>
              <a:rPr lang="ja-JP" altLang="en-US" sz="1000">
                <a:solidFill>
                  <a:schemeClr val="tx1"/>
                </a:solidFill>
              </a:rPr>
              <a:t>■雇用就農者は増加傾向</a:t>
            </a:r>
            <a:endParaRPr lang="ja-JP" altLang="en-US" sz="1000"/>
          </a:p>
          <a:p>
            <a:pPr algn="l">
              <a:defRPr lang="ja-JP" altLang="en-US"/>
            </a:pPr>
            <a:r>
              <a:rPr lang="ja-JP" altLang="en-US" sz="1000">
                <a:solidFill>
                  <a:schemeClr val="tx1"/>
                </a:solidFill>
              </a:rPr>
              <a:t>　(H28：79人→R2：161人)</a:t>
            </a:r>
          </a:p>
          <a:p>
            <a:pPr algn="l">
              <a:defRPr lang="ja-JP" altLang="en-US"/>
            </a:pPr>
            <a:endParaRPr lang="ja-JP" altLang="en-US" sz="1000">
              <a:solidFill>
                <a:schemeClr val="tx1"/>
              </a:solidFill>
            </a:endParaRPr>
          </a:p>
          <a:p>
            <a:pPr algn="l">
              <a:defRPr lang="ja-JP" altLang="en-US"/>
            </a:pPr>
            <a:r>
              <a:rPr lang="ja-JP" altLang="en-US" sz="1000">
                <a:solidFill>
                  <a:schemeClr val="tx1"/>
                </a:solidFill>
              </a:rPr>
              <a:t>■雇用就農者のうち34％は女性</a:t>
            </a:r>
          </a:p>
          <a:p>
            <a:pPr algn="l">
              <a:defRPr lang="ja-JP" altLang="en-US"/>
            </a:pPr>
            <a:r>
              <a:rPr lang="ja-JP" altLang="en-US" sz="1000">
                <a:solidFill>
                  <a:schemeClr val="tx1"/>
                </a:solidFill>
              </a:rPr>
              <a:t>　就農者</a:t>
            </a:r>
          </a:p>
          <a:p>
            <a:pPr algn="l">
              <a:defRPr lang="ja-JP" altLang="en-US"/>
            </a:pPr>
            <a:r>
              <a:rPr lang="ja-JP" altLang="en-US" sz="1000">
                <a:solidFill>
                  <a:schemeClr val="tx1"/>
                </a:solidFill>
              </a:rPr>
              <a:t>（H28：20％→R2：34％）</a:t>
            </a:r>
            <a:endParaRPr lang="ja-JP" altLang="en-US" sz="1000">
              <a:solidFill>
                <a:schemeClr val="tx1"/>
              </a:solidFill>
            </a:endParaRPr>
          </a:p>
        </p:txBody>
      </p:sp>
      <p:sp>
        <p:nvSpPr>
          <p:cNvPr id="1125" name="図形 84"/>
          <p:cNvSpPr/>
          <p:nvPr/>
        </p:nvSpPr>
        <p:spPr>
          <a:xfrm rot="5400000">
            <a:off x="7962162" y="982927"/>
            <a:ext cx="144000" cy="576000"/>
          </a:xfrm>
          <a:prstGeom prst="homePlate">
            <a:avLst/>
          </a:prstGeom>
          <a:solidFill>
            <a:schemeClr val="bg1">
              <a:lumMod val="75000"/>
            </a:schemeClr>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26" name="図形 85"/>
          <p:cNvSpPr/>
          <p:nvPr/>
        </p:nvSpPr>
        <p:spPr>
          <a:xfrm rot="5400000">
            <a:off x="7962162" y="1561548"/>
            <a:ext cx="144000" cy="576000"/>
          </a:xfrm>
          <a:prstGeom prst="homePlate">
            <a:avLst/>
          </a:prstGeom>
          <a:solidFill>
            <a:schemeClr val="bg1">
              <a:lumMod val="75000"/>
            </a:schemeClr>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27" name="テキスト 44"/>
          <p:cNvSpPr txBox="1"/>
          <p:nvPr/>
        </p:nvSpPr>
        <p:spPr>
          <a:xfrm>
            <a:off x="3137826" y="2222395"/>
            <a:ext cx="2815770" cy="414605"/>
          </a:xfrm>
          <a:prstGeom prst="rect">
            <a:avLst/>
          </a:prstGeom>
          <a:noFill/>
          <a:ln w="25400">
            <a:solidFill>
              <a:schemeClr val="tx1"/>
            </a:solidFill>
          </a:ln>
        </p:spPr>
        <p:txBody>
          <a:bodyPr wrap="square">
            <a:spAutoFit/>
          </a:bodyPr>
          <a:lstStyle/>
          <a:p>
            <a:pPr algn="l">
              <a:defRPr lang="ja-JP" altLang="en-US"/>
            </a:pPr>
            <a:r>
              <a:rPr lang="ja-JP" altLang="en-US" sz="1050" dirty="0">
                <a:solidFill>
                  <a:schemeClr val="tx1"/>
                </a:solidFill>
              </a:rPr>
              <a:t>◆　農業法人が自ら行う労働力の確保対策</a:t>
            </a:r>
          </a:p>
          <a:p>
            <a:pPr algn="l">
              <a:defRPr lang="ja-JP" altLang="en-US"/>
            </a:pPr>
            <a:r>
              <a:rPr lang="ja-JP" altLang="en-US" sz="1050" dirty="0">
                <a:solidFill>
                  <a:schemeClr val="tx1"/>
                </a:solidFill>
              </a:rPr>
              <a:t>◆　雇用就農者の離職対策</a:t>
            </a:r>
            <a:endParaRPr lang="ja-JP" altLang="en-US" sz="1000" dirty="0">
              <a:solidFill>
                <a:schemeClr val="tx1"/>
              </a:solidFill>
            </a:endParaRPr>
          </a:p>
        </p:txBody>
      </p:sp>
      <p:sp>
        <p:nvSpPr>
          <p:cNvPr id="1128" name="図形 45"/>
          <p:cNvSpPr/>
          <p:nvPr/>
        </p:nvSpPr>
        <p:spPr>
          <a:xfrm rot="5400000">
            <a:off x="7956430" y="1989627"/>
            <a:ext cx="144000" cy="576000"/>
          </a:xfrm>
          <a:prstGeom prst="homePlate">
            <a:avLst/>
          </a:prstGeom>
          <a:solidFill>
            <a:schemeClr val="bg1">
              <a:lumMod val="75000"/>
            </a:schemeClr>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29" name="テキスト 46"/>
          <p:cNvSpPr txBox="1"/>
          <p:nvPr/>
        </p:nvSpPr>
        <p:spPr>
          <a:xfrm>
            <a:off x="6014337" y="3429000"/>
            <a:ext cx="2949663" cy="276106"/>
          </a:xfrm>
          <a:prstGeom prst="rect">
            <a:avLst/>
          </a:prstGeom>
          <a:noFill/>
          <a:ln w="12700">
            <a:noFill/>
          </a:ln>
        </p:spPr>
        <p:txBody>
          <a:bodyPr wrap="none">
            <a:spAutoFit/>
          </a:bodyPr>
          <a:lstStyle/>
          <a:p>
            <a:pPr>
              <a:defRPr lang="ja-JP" altLang="en-US"/>
            </a:pPr>
            <a:r>
              <a:rPr lang="ja-JP" altLang="en-US" sz="1200" dirty="0">
                <a:latin typeface="HGP創英角ｺﾞｼｯｸUB"/>
                <a:ea typeface="HGP創英角ｺﾞｼｯｸUB"/>
              </a:rPr>
              <a:t>雇用の拡大につながる職場づくりのイメージ</a:t>
            </a:r>
            <a:endParaRPr lang="ja-JP" altLang="en-US" dirty="0">
              <a:latin typeface="HGP創英角ｺﾞｼｯｸUB"/>
              <a:ea typeface="HGP創英角ｺﾞｼｯｸUB"/>
            </a:endParaRPr>
          </a:p>
        </p:txBody>
      </p:sp>
      <p:pic>
        <p:nvPicPr>
          <p:cNvPr id="1130" name="図 45"/>
          <p:cNvPicPr>
            <a:picLocks noChangeAspect="1"/>
          </p:cNvPicPr>
          <p:nvPr/>
        </p:nvPicPr>
        <p:blipFill>
          <a:blip r:embed="rId5"/>
          <a:srcRect b="20641"/>
          <a:stretch>
            <a:fillRect/>
          </a:stretch>
        </p:blipFill>
        <p:spPr>
          <a:xfrm>
            <a:off x="5225361" y="5484663"/>
            <a:ext cx="465888" cy="586012"/>
          </a:xfrm>
          <a:prstGeom prst="rect">
            <a:avLst/>
          </a:prstGeom>
        </p:spPr>
      </p:pic>
      <p:pic>
        <p:nvPicPr>
          <p:cNvPr id="1131" name="Picture 2" descr="サイドバーでクエリ検索"/>
          <p:cNvPicPr>
            <a:picLocks noChangeAspect="1" noChangeArrowheads="1"/>
          </p:cNvPicPr>
          <p:nvPr/>
        </p:nvPicPr>
        <p:blipFill>
          <a:blip r:embed="rId6"/>
          <a:stretch>
            <a:fillRect/>
          </a:stretch>
        </p:blipFill>
        <p:spPr>
          <a:xfrm>
            <a:off x="6120172" y="4075078"/>
            <a:ext cx="657716" cy="657716"/>
          </a:xfrm>
          <a:prstGeom prst="rect">
            <a:avLst/>
          </a:prstGeom>
          <a:noFill/>
        </p:spPr>
      </p:pic>
      <p:pic>
        <p:nvPicPr>
          <p:cNvPr id="1132" name="図 5"/>
          <p:cNvPicPr>
            <a:picLocks noChangeAspect="1"/>
          </p:cNvPicPr>
          <p:nvPr/>
        </p:nvPicPr>
        <p:blipFill>
          <a:blip r:embed="rId7"/>
          <a:stretch>
            <a:fillRect/>
          </a:stretch>
        </p:blipFill>
        <p:spPr>
          <a:xfrm>
            <a:off x="6156176" y="5196318"/>
            <a:ext cx="405854" cy="405854"/>
          </a:xfrm>
          <a:prstGeom prst="rect">
            <a:avLst/>
          </a:prstGeom>
        </p:spPr>
      </p:pic>
      <p:pic>
        <p:nvPicPr>
          <p:cNvPr id="1133" name="図 7"/>
          <p:cNvPicPr>
            <a:picLocks noChangeAspect="1"/>
          </p:cNvPicPr>
          <p:nvPr/>
        </p:nvPicPr>
        <p:blipFill>
          <a:blip r:embed="rId8"/>
          <a:stretch>
            <a:fillRect/>
          </a:stretch>
        </p:blipFill>
        <p:spPr>
          <a:xfrm>
            <a:off x="6182369" y="6134297"/>
            <a:ext cx="405855" cy="405855"/>
          </a:xfrm>
          <a:prstGeom prst="rect">
            <a:avLst/>
          </a:prstGeom>
        </p:spPr>
      </p:pic>
      <p:sp>
        <p:nvSpPr>
          <p:cNvPr id="1134" name="テキスト ボックス 8"/>
          <p:cNvSpPr txBox="1"/>
          <p:nvPr/>
        </p:nvSpPr>
        <p:spPr>
          <a:xfrm>
            <a:off x="6800645" y="4077000"/>
            <a:ext cx="1875355" cy="506938"/>
          </a:xfrm>
          <a:prstGeom prst="rect">
            <a:avLst/>
          </a:prstGeom>
          <a:noFill/>
        </p:spPr>
        <p:txBody>
          <a:bodyPr wrap="square" rtlCol="0">
            <a:spAutoFit/>
          </a:bodyPr>
          <a:lstStyle/>
          <a:p>
            <a:r>
              <a:rPr kumimoji="1" lang="ja-JP" altLang="en-US" sz="900" dirty="0"/>
              <a:t>社会保険労務士の助言等にもとづく、就業規則の作成や、社会保険への加入に取り組む。</a:t>
            </a:r>
            <a:endParaRPr lang="en-US" altLang="ja-JP" sz="900" dirty="0"/>
          </a:p>
        </p:txBody>
      </p:sp>
      <p:sp>
        <p:nvSpPr>
          <p:cNvPr id="1135" name="テキスト ボックス 9"/>
          <p:cNvSpPr txBox="1"/>
          <p:nvPr/>
        </p:nvSpPr>
        <p:spPr>
          <a:xfrm>
            <a:off x="6099824" y="3787046"/>
            <a:ext cx="1337042" cy="229939"/>
          </a:xfrm>
          <a:prstGeom prst="rect">
            <a:avLst/>
          </a:prstGeom>
          <a:solidFill>
            <a:schemeClr val="tx1">
              <a:lumMod val="65000"/>
              <a:lumOff val="35000"/>
            </a:schemeClr>
          </a:solidFill>
        </p:spPr>
        <p:txBody>
          <a:bodyPr wrap="none" rtlCol="0">
            <a:spAutoFit/>
          </a:bodyPr>
          <a:lstStyle/>
          <a:p>
            <a:r>
              <a:rPr lang="ja-JP" altLang="en-US" sz="900">
                <a:solidFill>
                  <a:schemeClr val="bg1"/>
                </a:solidFill>
              </a:rPr>
              <a:t>社会保険労務士の活用</a:t>
            </a:r>
            <a:endParaRPr sz="900">
              <a:solidFill>
                <a:schemeClr val="bg1"/>
              </a:solidFill>
            </a:endParaRPr>
          </a:p>
        </p:txBody>
      </p:sp>
      <p:sp>
        <p:nvSpPr>
          <p:cNvPr id="1136" name="テキスト ボックス 10"/>
          <p:cNvSpPr txBox="1"/>
          <p:nvPr/>
        </p:nvSpPr>
        <p:spPr>
          <a:xfrm>
            <a:off x="6099824" y="4854352"/>
            <a:ext cx="1914123" cy="229939"/>
          </a:xfrm>
          <a:prstGeom prst="rect">
            <a:avLst/>
          </a:prstGeom>
          <a:solidFill>
            <a:schemeClr val="tx1">
              <a:lumMod val="65000"/>
              <a:lumOff val="35000"/>
            </a:schemeClr>
          </a:solidFill>
        </p:spPr>
        <p:txBody>
          <a:bodyPr wrap="none" rtlCol="0">
            <a:spAutoFit/>
          </a:bodyPr>
          <a:lstStyle/>
          <a:p>
            <a:r>
              <a:rPr kumimoji="1" lang="ja-JP" altLang="en-US" sz="900" dirty="0">
                <a:solidFill>
                  <a:schemeClr val="bg1"/>
                </a:solidFill>
              </a:rPr>
              <a:t>就業環境整備に関する取組（例）</a:t>
            </a:r>
          </a:p>
        </p:txBody>
      </p:sp>
      <p:pic>
        <p:nvPicPr>
          <p:cNvPr id="1137" name="図 14"/>
          <p:cNvPicPr>
            <a:picLocks noChangeAspect="1"/>
          </p:cNvPicPr>
          <p:nvPr/>
        </p:nvPicPr>
        <p:blipFill>
          <a:blip r:embed="rId9"/>
          <a:stretch>
            <a:fillRect/>
          </a:stretch>
        </p:blipFill>
        <p:spPr>
          <a:xfrm>
            <a:off x="6174998" y="5664819"/>
            <a:ext cx="405856" cy="405856"/>
          </a:xfrm>
          <a:prstGeom prst="rect">
            <a:avLst/>
          </a:prstGeom>
        </p:spPr>
      </p:pic>
      <p:sp>
        <p:nvSpPr>
          <p:cNvPr id="1138" name="テキスト ボックス 17"/>
          <p:cNvSpPr txBox="1"/>
          <p:nvPr/>
        </p:nvSpPr>
        <p:spPr>
          <a:xfrm>
            <a:off x="6588562" y="5197171"/>
            <a:ext cx="1685077" cy="369332"/>
          </a:xfrm>
          <a:prstGeom prst="rect">
            <a:avLst/>
          </a:prstGeom>
          <a:noFill/>
        </p:spPr>
        <p:txBody>
          <a:bodyPr wrap="none" rtlCol="0">
            <a:spAutoFit/>
          </a:bodyPr>
          <a:lstStyle/>
          <a:p>
            <a:r>
              <a:rPr kumimoji="1" lang="ja-JP" altLang="en-US" sz="900" dirty="0"/>
              <a:t>関連研修へ参加し、未実施</a:t>
            </a:r>
            <a:endParaRPr kumimoji="1" lang="en-US" altLang="ja-JP" sz="900" dirty="0"/>
          </a:p>
          <a:p>
            <a:r>
              <a:rPr lang="ja-JP" altLang="en-US" sz="900" dirty="0"/>
              <a:t>だった労務管理</a:t>
            </a:r>
            <a:r>
              <a:rPr kumimoji="1" lang="ja-JP" altLang="en-US" sz="900" dirty="0"/>
              <a:t>制度を導入。</a:t>
            </a:r>
            <a:endParaRPr kumimoji="1" lang="en-US" altLang="ja-JP" sz="900" dirty="0"/>
          </a:p>
        </p:txBody>
      </p:sp>
      <p:sp>
        <p:nvSpPr>
          <p:cNvPr id="1139" name="テキスト ボックス 18"/>
          <p:cNvSpPr txBox="1"/>
          <p:nvPr/>
        </p:nvSpPr>
        <p:spPr>
          <a:xfrm>
            <a:off x="6595819" y="5666764"/>
            <a:ext cx="1749197" cy="369332"/>
          </a:xfrm>
          <a:prstGeom prst="rect">
            <a:avLst/>
          </a:prstGeom>
          <a:noFill/>
        </p:spPr>
        <p:txBody>
          <a:bodyPr wrap="none" rtlCol="0">
            <a:spAutoFit/>
          </a:bodyPr>
          <a:lstStyle/>
          <a:p>
            <a:r>
              <a:rPr kumimoji="1" lang="en-US" altLang="ja-JP" sz="900" dirty="0"/>
              <a:t>1</a:t>
            </a:r>
            <a:r>
              <a:rPr kumimoji="1" lang="ja-JP" altLang="en-US" sz="900" dirty="0"/>
              <a:t>日の作業内容をわかりやすく</a:t>
            </a:r>
            <a:endParaRPr kumimoji="1" lang="en-US" altLang="ja-JP" sz="900" dirty="0"/>
          </a:p>
          <a:p>
            <a:r>
              <a:rPr kumimoji="1" lang="ja-JP" altLang="en-US" sz="900" dirty="0"/>
              <a:t>紹介</a:t>
            </a:r>
            <a:r>
              <a:rPr lang="ja-JP" altLang="en-US" sz="900" dirty="0"/>
              <a:t>する動画を制作し、</a:t>
            </a:r>
            <a:r>
              <a:rPr lang="en-US" altLang="ja-JP" sz="900" dirty="0"/>
              <a:t>PR</a:t>
            </a:r>
            <a:r>
              <a:rPr lang="ja-JP" altLang="en-US" sz="900" dirty="0"/>
              <a:t>。</a:t>
            </a:r>
            <a:endParaRPr kumimoji="1" lang="en-US" altLang="ja-JP" sz="900" dirty="0"/>
          </a:p>
        </p:txBody>
      </p:sp>
      <p:sp>
        <p:nvSpPr>
          <p:cNvPr id="1140" name="テキスト ボックス 24"/>
          <p:cNvSpPr txBox="1"/>
          <p:nvPr/>
        </p:nvSpPr>
        <p:spPr>
          <a:xfrm>
            <a:off x="6620348" y="6147398"/>
            <a:ext cx="1800493" cy="369332"/>
          </a:xfrm>
          <a:prstGeom prst="rect">
            <a:avLst/>
          </a:prstGeom>
          <a:noFill/>
        </p:spPr>
        <p:txBody>
          <a:bodyPr wrap="none" rtlCol="0">
            <a:spAutoFit/>
          </a:bodyPr>
          <a:lstStyle/>
          <a:p>
            <a:r>
              <a:rPr lang="ja-JP" altLang="en-US" sz="900" dirty="0"/>
              <a:t>男女別休憩室を整備、地域外</a:t>
            </a:r>
            <a:endParaRPr lang="en-US" altLang="ja-JP" sz="900" dirty="0"/>
          </a:p>
          <a:p>
            <a:r>
              <a:rPr kumimoji="1" lang="ja-JP" altLang="en-US" sz="900" dirty="0"/>
              <a:t>の従業員の働きやすさを確保。</a:t>
            </a:r>
            <a:endParaRPr kumimoji="1" lang="en-US" altLang="ja-JP" sz="900" dirty="0"/>
          </a:p>
        </p:txBody>
      </p:sp>
      <p:sp>
        <p:nvSpPr>
          <p:cNvPr id="1141" name="二等辺三角形 27"/>
          <p:cNvSpPr/>
          <p:nvPr/>
        </p:nvSpPr>
        <p:spPr>
          <a:xfrm rot="5400000">
            <a:off x="7726758" y="5805218"/>
            <a:ext cx="1302917" cy="9242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2" name="テキスト ボックス 28"/>
          <p:cNvSpPr txBox="1"/>
          <p:nvPr/>
        </p:nvSpPr>
        <p:spPr>
          <a:xfrm>
            <a:off x="8474223" y="5201939"/>
            <a:ext cx="346249" cy="1304203"/>
          </a:xfrm>
          <a:prstGeom prst="rect">
            <a:avLst/>
          </a:prstGeom>
          <a:noFill/>
        </p:spPr>
        <p:txBody>
          <a:bodyPr vert="eaVert" wrap="none" rtlCol="0">
            <a:spAutoFit/>
          </a:bodyPr>
          <a:lstStyle/>
          <a:p>
            <a:r>
              <a:rPr kumimoji="1" lang="ja-JP" altLang="en-US" sz="1050" dirty="0">
                <a:latin typeface="AR P丸ゴシック体E"/>
              </a:rPr>
              <a:t>安心して働ける職場</a:t>
            </a: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4.1.7</AppVersion>
  <PresentationFormat>ユーザー設定</PresentationFormat>
  <Slides>1</Slides>
  <Notes>1</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lastModifiedBy>佐藤　健介</cp:lastModifiedBy>
  <dcterms:created xsi:type="dcterms:W3CDTF">2022-10-17T04:10:50Z</dcterms:created>
  <dcterms:modified xsi:type="dcterms:W3CDTF">2023-04-12T10:52:54Z</dcterms:modified>
  <cp:revision>16</cp:revision>
</cp:coreProperties>
</file>

<file path=docProps/custom.xml><?xml version="1.0" encoding="utf-8"?>
<Properties xmlns:vt="http://schemas.openxmlformats.org/officeDocument/2006/docPropsVTypes" xmlns="http://schemas.openxmlformats.org/officeDocument/2006/custom-properties"/>
</file>